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90" r:id="rId3"/>
    <p:sldId id="337" r:id="rId4"/>
    <p:sldId id="1780" r:id="rId5"/>
    <p:sldId id="1776" r:id="rId6"/>
    <p:sldId id="1775" r:id="rId7"/>
    <p:sldId id="1781" r:id="rId8"/>
    <p:sldId id="1786" r:id="rId9"/>
    <p:sldId id="1782" r:id="rId10"/>
    <p:sldId id="307" r:id="rId11"/>
    <p:sldId id="310" r:id="rId12"/>
    <p:sldId id="1779" r:id="rId13"/>
    <p:sldId id="1785" r:id="rId14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9E49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15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13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ripp\Dropbox\AHEC%20Team%20Folder\Statistics\2020\PRIVATE%20AHEC%202020%201Q%20US%20Hardwood%20Expo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imorelli\Documents\AHEC%202020%201Q%20US%20Hardwood%20Exports%20Editted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imorelli\Documents\AHEC%202020%201Q%20US%20Hardwood%20Exports%20Editted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imorelli\Documents\AHEC%202020%201Q%20US%20Hardwood%20Exports%20Editted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imorelli\Documents\AHEC%202020%201Q%20US%20Hardwood%20Exports%20Editted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imorelli\Documents\AHEC%202020%201Q%20US%20Hardwood%20Exports%20Editted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imorelli\Documents\AHEC%202020%201Q%20US%20Hardwood%20Exports%20Editted.xls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dirty="0">
                <a:solidFill>
                  <a:schemeClr val="bg1"/>
                </a:solidFill>
              </a:rPr>
              <a:t>US Hardwood Lumber Exports, by Value $USD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rgbClr val="009E4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6.4076356144123605E-3"/>
                  <c:y val="-0.22275419555416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AD-4742-A3FC-B75E1E18583F}"/>
                </c:ext>
              </c:extLst>
            </c:dLbl>
            <c:dLbl>
              <c:idx val="1"/>
              <c:layout>
                <c:manualLayout>
                  <c:x val="4.2717570762749136E-3"/>
                  <c:y val="-0.1909321676178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AD-4742-A3FC-B75E1E18583F}"/>
                </c:ext>
              </c:extLst>
            </c:dLbl>
            <c:dLbl>
              <c:idx val="2"/>
              <c:layout>
                <c:manualLayout>
                  <c:x val="-9.611453421618555E-3"/>
                  <c:y val="-0.17869292610389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AD-4742-A3FC-B75E1E18583F}"/>
                </c:ext>
              </c:extLst>
            </c:dLbl>
            <c:dLbl>
              <c:idx val="3"/>
              <c:layout>
                <c:manualLayout>
                  <c:x val="0"/>
                  <c:y val="-0.20561925743461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AD-4742-A3FC-B75E1E18583F}"/>
                </c:ext>
              </c:extLst>
            </c:dLbl>
            <c:dLbl>
              <c:idx val="4"/>
              <c:layout>
                <c:manualLayout>
                  <c:x val="-8.5435141525498654E-3"/>
                  <c:y val="-0.24478483027930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AD-4742-A3FC-B75E1E18583F}"/>
                </c:ext>
              </c:extLst>
            </c:dLbl>
            <c:dLbl>
              <c:idx val="5"/>
              <c:layout>
                <c:manualLayout>
                  <c:x val="-5.3396963453436423E-3"/>
                  <c:y val="-0.24723267858209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AD-4742-A3FC-B75E1E18583F}"/>
                </c:ext>
              </c:extLst>
            </c:dLbl>
            <c:dLbl>
              <c:idx val="6"/>
              <c:layout>
                <c:manualLayout>
                  <c:x val="2.1358785381374568E-3"/>
                  <c:y val="-0.2888460997295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AD-4742-A3FC-B75E1E18583F}"/>
                </c:ext>
              </c:extLst>
            </c:dLbl>
            <c:dLbl>
              <c:idx val="7"/>
              <c:layout>
                <c:manualLayout>
                  <c:x val="1.0679392690687284E-3"/>
                  <c:y val="-0.37207294202454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AD-4742-A3FC-B75E1E18583F}"/>
                </c:ext>
              </c:extLst>
            </c:dLbl>
            <c:dLbl>
              <c:idx val="8"/>
              <c:layout>
                <c:manualLayout>
                  <c:x val="-6.4076356144124489E-3"/>
                  <c:y val="-0.33535521748264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AD-4742-A3FC-B75E1E18583F}"/>
                </c:ext>
              </c:extLst>
            </c:dLbl>
            <c:dLbl>
              <c:idx val="9"/>
              <c:layout>
                <c:manualLayout>
                  <c:x val="-2.1358785381375349E-3"/>
                  <c:y val="-0.359833700510578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AD-4742-A3FC-B75E1E18583F}"/>
                </c:ext>
              </c:extLst>
            </c:dLbl>
            <c:dLbl>
              <c:idx val="10"/>
              <c:layout>
                <c:manualLayout>
                  <c:x val="-5.3396963453437984E-3"/>
                  <c:y val="-0.40389496996085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AD-4742-A3FC-B75E1E18583F}"/>
                </c:ext>
              </c:extLst>
            </c:dLbl>
            <c:dLbl>
              <c:idx val="11"/>
              <c:layout>
                <c:manualLayout>
                  <c:x val="-1.067939269068885E-3"/>
                  <c:y val="-0.39899927335526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AD-4742-A3FC-B75E1E18583F}"/>
                </c:ext>
              </c:extLst>
            </c:dLbl>
            <c:dLbl>
              <c:idx val="12"/>
              <c:layout>
                <c:manualLayout>
                  <c:x val="2.1358785381374568E-3"/>
                  <c:y val="-0.30842888615192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AD-4742-A3FC-B75E1E18583F}"/>
                </c:ext>
              </c:extLst>
            </c:dLbl>
            <c:dLbl>
              <c:idx val="13"/>
              <c:layout>
                <c:manualLayout>
                  <c:x val="0"/>
                  <c:y val="-0.28639825142678715"/>
                </c:manualLayout>
              </c:layout>
              <c:spPr>
                <a:noFill/>
                <a:ln>
                  <a:noFill/>
                </a:ln>
                <a:effectLst>
                  <a:glow rad="127000">
                    <a:srgbClr val="FF0000"/>
                  </a:glow>
                </a:effectLst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89AD-4742-A3FC-B75E1E185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multiLvlStrRef>
              <c:f>'[Chart in Microsoft PowerPoint]Lumber $'!$D$4:$Q$5</c:f>
              <c:multiLvlStrCache>
                <c:ptCount val="14"/>
                <c:lvl>
                  <c:pt idx="0">
                    <c:v> $1,422,000,000 </c:v>
                  </c:pt>
                  <c:pt idx="1">
                    <c:v> $1,131,000,000 </c:v>
                  </c:pt>
                  <c:pt idx="2">
                    <c:v> $921,000,000 </c:v>
                  </c:pt>
                  <c:pt idx="3">
                    <c:v> $1,322,000,000 </c:v>
                  </c:pt>
                  <c:pt idx="4">
                    <c:v> $1,443,000,000 </c:v>
                  </c:pt>
                  <c:pt idx="5">
                    <c:v> $1,593,000,000 </c:v>
                  </c:pt>
                  <c:pt idx="6">
                    <c:v> $1,859,000,000 </c:v>
                  </c:pt>
                  <c:pt idx="7">
                    <c:v> $2,336,011,219 </c:v>
                  </c:pt>
                  <c:pt idx="8">
                    <c:v> $2,059,590,185 </c:v>
                  </c:pt>
                  <c:pt idx="9">
                    <c:v> $2,262,178,684 </c:v>
                  </c:pt>
                  <c:pt idx="10">
                    <c:v> $2,647,268,552 </c:v>
                  </c:pt>
                  <c:pt idx="11">
                    <c:v> $2,494,620,902 </c:v>
                  </c:pt>
                  <c:pt idx="12">
                    <c:v> $1,882,619,210 </c:v>
                  </c:pt>
                  <c:pt idx="13">
                    <c:v> $1,679,212,700 </c:v>
                  </c:pt>
                </c:lvl>
                <c:lvl>
                  <c:pt idx="0">
                    <c:v>2007</c:v>
                  </c:pt>
                  <c:pt idx="1">
                    <c:v>2008</c:v>
                  </c:pt>
                  <c:pt idx="2">
                    <c:v>2009</c:v>
                  </c:pt>
                  <c:pt idx="3">
                    <c:v>2010</c:v>
                  </c:pt>
                  <c:pt idx="4">
                    <c:v>2011</c:v>
                  </c:pt>
                  <c:pt idx="5">
                    <c:v>2012</c:v>
                  </c:pt>
                  <c:pt idx="6">
                    <c:v>2013</c:v>
                  </c:pt>
                  <c:pt idx="7">
                    <c:v>2014</c:v>
                  </c:pt>
                  <c:pt idx="8">
                    <c:v>2015</c:v>
                  </c:pt>
                  <c:pt idx="9">
                    <c:v>2016</c:v>
                  </c:pt>
                  <c:pt idx="10">
                    <c:v>2017</c:v>
                  </c:pt>
                  <c:pt idx="11">
                    <c:v>2018</c:v>
                  </c:pt>
                  <c:pt idx="12">
                    <c:v>2019</c:v>
                  </c:pt>
                  <c:pt idx="13">
                    <c:v>2020</c:v>
                  </c:pt>
                </c:lvl>
              </c:multiLvlStrCache>
            </c:multiLvlStrRef>
          </c:cat>
          <c:val>
            <c:numRef>
              <c:f>'[Chart in Microsoft PowerPoint]Lumber $'!$D$5:$Q$5</c:f>
              <c:numCache>
                <c:formatCode>_("$"* #,##0_);_("$"* \(#,##0\);_("$"* "-"??_);_(@_)</c:formatCode>
                <c:ptCount val="14"/>
                <c:pt idx="0">
                  <c:v>1422000000</c:v>
                </c:pt>
                <c:pt idx="1">
                  <c:v>1131000000</c:v>
                </c:pt>
                <c:pt idx="2">
                  <c:v>921000000</c:v>
                </c:pt>
                <c:pt idx="3">
                  <c:v>1322000000</c:v>
                </c:pt>
                <c:pt idx="4">
                  <c:v>1443000000</c:v>
                </c:pt>
                <c:pt idx="5">
                  <c:v>1593000000</c:v>
                </c:pt>
                <c:pt idx="6">
                  <c:v>1859000000</c:v>
                </c:pt>
                <c:pt idx="7">
                  <c:v>2336011219</c:v>
                </c:pt>
                <c:pt idx="8">
                  <c:v>2059590185</c:v>
                </c:pt>
                <c:pt idx="9">
                  <c:v>2262178684</c:v>
                </c:pt>
                <c:pt idx="10">
                  <c:v>2647268552</c:v>
                </c:pt>
                <c:pt idx="11">
                  <c:v>2494620902</c:v>
                </c:pt>
                <c:pt idx="12">
                  <c:v>1882619210</c:v>
                </c:pt>
                <c:pt idx="13">
                  <c:v>1679212700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D-4742-A3FC-B75E1E1858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787992552"/>
        <c:axId val="787988288"/>
      </c:areaChart>
      <c:catAx>
        <c:axId val="7879925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crossAx val="787988288"/>
        <c:crosses val="autoZero"/>
        <c:auto val="1"/>
        <c:lblAlgn val="ctr"/>
        <c:lblOffset val="100"/>
        <c:noMultiLvlLbl val="1"/>
      </c:catAx>
      <c:valAx>
        <c:axId val="787988288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992552"/>
        <c:crossesAt val="1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897462263614628E-2"/>
          <c:y val="0.20142030493513347"/>
          <c:w val="0.90062255830963578"/>
          <c:h val="0.6084992295098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Totals!$B$11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Totals!$A$12:$A$21</c:f>
              <c:strCache>
                <c:ptCount val="10"/>
                <c:pt idx="0">
                  <c:v>China</c:v>
                </c:pt>
                <c:pt idx="1">
                  <c:v>Canada</c:v>
                </c:pt>
                <c:pt idx="2">
                  <c:v>Vietnam</c:v>
                </c:pt>
                <c:pt idx="3">
                  <c:v>Mexico</c:v>
                </c:pt>
                <c:pt idx="4">
                  <c:v>United Kingdom</c:v>
                </c:pt>
                <c:pt idx="5">
                  <c:v>Japan</c:v>
                </c:pt>
                <c:pt idx="6">
                  <c:v>Germany</c:v>
                </c:pt>
                <c:pt idx="7">
                  <c:v>Italy</c:v>
                </c:pt>
                <c:pt idx="8">
                  <c:v>Spain</c:v>
                </c:pt>
                <c:pt idx="9">
                  <c:v>Indonesia</c:v>
                </c:pt>
              </c:strCache>
            </c:strRef>
          </c:cat>
          <c:val>
            <c:numRef>
              <c:f>Totals!$B$12:$B$21</c:f>
              <c:numCache>
                <c:formatCode>_("$"* #,##0_);_("$"* \(#,##0\);_("$"* "-"??_);_(@_)</c:formatCode>
                <c:ptCount val="10"/>
                <c:pt idx="0">
                  <c:v>260131936</c:v>
                </c:pt>
                <c:pt idx="1">
                  <c:v>71049706</c:v>
                </c:pt>
                <c:pt idx="2">
                  <c:v>35713236</c:v>
                </c:pt>
                <c:pt idx="3">
                  <c:v>29611821</c:v>
                </c:pt>
                <c:pt idx="4">
                  <c:v>16454291</c:v>
                </c:pt>
                <c:pt idx="5">
                  <c:v>18063551</c:v>
                </c:pt>
                <c:pt idx="6">
                  <c:v>8198368</c:v>
                </c:pt>
                <c:pt idx="7">
                  <c:v>11532803</c:v>
                </c:pt>
                <c:pt idx="8">
                  <c:v>8518453</c:v>
                </c:pt>
                <c:pt idx="9">
                  <c:v>5304249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C-4547-8B35-939650CBFA69}"/>
            </c:ext>
          </c:extLst>
        </c:ser>
        <c:ser>
          <c:idx val="1"/>
          <c:order val="1"/>
          <c:tx>
            <c:strRef>
              <c:f>Totals!$C$11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Totals!$A$12:$A$21</c:f>
              <c:strCache>
                <c:ptCount val="10"/>
                <c:pt idx="0">
                  <c:v>China</c:v>
                </c:pt>
                <c:pt idx="1">
                  <c:v>Canada</c:v>
                </c:pt>
                <c:pt idx="2">
                  <c:v>Vietnam</c:v>
                </c:pt>
                <c:pt idx="3">
                  <c:v>Mexico</c:v>
                </c:pt>
                <c:pt idx="4">
                  <c:v>United Kingdom</c:v>
                </c:pt>
                <c:pt idx="5">
                  <c:v>Japan</c:v>
                </c:pt>
                <c:pt idx="6">
                  <c:v>Germany</c:v>
                </c:pt>
                <c:pt idx="7">
                  <c:v>Italy</c:v>
                </c:pt>
                <c:pt idx="8">
                  <c:v>Spain</c:v>
                </c:pt>
                <c:pt idx="9">
                  <c:v>Indonesia</c:v>
                </c:pt>
              </c:strCache>
            </c:strRef>
          </c:cat>
          <c:val>
            <c:numRef>
              <c:f>Totals!$C$12:$C$21</c:f>
              <c:numCache>
                <c:formatCode>_("$"* #,##0_);_("$"* \(#,##0\);_("$"* "-"??_);_(@_)</c:formatCode>
                <c:ptCount val="10"/>
                <c:pt idx="0">
                  <c:v>287830013</c:v>
                </c:pt>
                <c:pt idx="1">
                  <c:v>66379745</c:v>
                </c:pt>
                <c:pt idx="2">
                  <c:v>37706241</c:v>
                </c:pt>
                <c:pt idx="3">
                  <c:v>28537074</c:v>
                </c:pt>
                <c:pt idx="4">
                  <c:v>20920807</c:v>
                </c:pt>
                <c:pt idx="5">
                  <c:v>14836386</c:v>
                </c:pt>
                <c:pt idx="6">
                  <c:v>9112148</c:v>
                </c:pt>
                <c:pt idx="7">
                  <c:v>10219207</c:v>
                </c:pt>
                <c:pt idx="8">
                  <c:v>10113151</c:v>
                </c:pt>
                <c:pt idx="9">
                  <c:v>4451818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DC-4547-8B35-939650CBFA69}"/>
            </c:ext>
          </c:extLst>
        </c:ser>
        <c:ser>
          <c:idx val="2"/>
          <c:order val="2"/>
          <c:tx>
            <c:strRef>
              <c:f>Totals!$D$11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Totals!$A$12:$A$21</c:f>
              <c:strCache>
                <c:ptCount val="10"/>
                <c:pt idx="0">
                  <c:v>China</c:v>
                </c:pt>
                <c:pt idx="1">
                  <c:v>Canada</c:v>
                </c:pt>
                <c:pt idx="2">
                  <c:v>Vietnam</c:v>
                </c:pt>
                <c:pt idx="3">
                  <c:v>Mexico</c:v>
                </c:pt>
                <c:pt idx="4">
                  <c:v>United Kingdom</c:v>
                </c:pt>
                <c:pt idx="5">
                  <c:v>Japan</c:v>
                </c:pt>
                <c:pt idx="6">
                  <c:v>Germany</c:v>
                </c:pt>
                <c:pt idx="7">
                  <c:v>Italy</c:v>
                </c:pt>
                <c:pt idx="8">
                  <c:v>Spain</c:v>
                </c:pt>
                <c:pt idx="9">
                  <c:v>Indonesia</c:v>
                </c:pt>
              </c:strCache>
            </c:strRef>
          </c:cat>
          <c:val>
            <c:numRef>
              <c:f>Totals!$D$12:$D$21</c:f>
              <c:numCache>
                <c:formatCode>_("$"* #,##0_);_("$"* \(#,##0\);_("$"* "-"??_);_(@_)</c:formatCode>
                <c:ptCount val="10"/>
                <c:pt idx="0">
                  <c:v>353941493</c:v>
                </c:pt>
                <c:pt idx="1">
                  <c:v>65129670</c:v>
                </c:pt>
                <c:pt idx="2">
                  <c:v>45329896</c:v>
                </c:pt>
                <c:pt idx="3">
                  <c:v>26611625</c:v>
                </c:pt>
                <c:pt idx="4">
                  <c:v>21048730</c:v>
                </c:pt>
                <c:pt idx="5">
                  <c:v>13890297</c:v>
                </c:pt>
                <c:pt idx="6">
                  <c:v>10805509</c:v>
                </c:pt>
                <c:pt idx="7">
                  <c:v>9186335</c:v>
                </c:pt>
                <c:pt idx="8">
                  <c:v>8384477</c:v>
                </c:pt>
                <c:pt idx="9">
                  <c:v>4759132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DC-4547-8B35-939650CBFA69}"/>
            </c:ext>
          </c:extLst>
        </c:ser>
        <c:ser>
          <c:idx val="3"/>
          <c:order val="3"/>
          <c:tx>
            <c:strRef>
              <c:f>Totals!$E$11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Totals!$A$12:$A$21</c:f>
              <c:strCache>
                <c:ptCount val="10"/>
                <c:pt idx="0">
                  <c:v>China</c:v>
                </c:pt>
                <c:pt idx="1">
                  <c:v>Canada</c:v>
                </c:pt>
                <c:pt idx="2">
                  <c:v>Vietnam</c:v>
                </c:pt>
                <c:pt idx="3">
                  <c:v>Mexico</c:v>
                </c:pt>
                <c:pt idx="4">
                  <c:v>United Kingdom</c:v>
                </c:pt>
                <c:pt idx="5">
                  <c:v>Japan</c:v>
                </c:pt>
                <c:pt idx="6">
                  <c:v>Germany</c:v>
                </c:pt>
                <c:pt idx="7">
                  <c:v>Italy</c:v>
                </c:pt>
                <c:pt idx="8">
                  <c:v>Spain</c:v>
                </c:pt>
                <c:pt idx="9">
                  <c:v>Indonesia</c:v>
                </c:pt>
              </c:strCache>
            </c:strRef>
          </c:cat>
          <c:val>
            <c:numRef>
              <c:f>Totals!$E$12:$E$21</c:f>
              <c:numCache>
                <c:formatCode>_("$"* #,##0_);_("$"* \(#,##0\);_("$"* "-"??_);_(@_)</c:formatCode>
                <c:ptCount val="10"/>
                <c:pt idx="0">
                  <c:v>375407750</c:v>
                </c:pt>
                <c:pt idx="1">
                  <c:v>66508298</c:v>
                </c:pt>
                <c:pt idx="2">
                  <c:v>49775167</c:v>
                </c:pt>
                <c:pt idx="3">
                  <c:v>24963803</c:v>
                </c:pt>
                <c:pt idx="4">
                  <c:v>19849670</c:v>
                </c:pt>
                <c:pt idx="5">
                  <c:v>14199641</c:v>
                </c:pt>
                <c:pt idx="6">
                  <c:v>8726257</c:v>
                </c:pt>
                <c:pt idx="7">
                  <c:v>10236226</c:v>
                </c:pt>
                <c:pt idx="8">
                  <c:v>7246735</c:v>
                </c:pt>
                <c:pt idx="9">
                  <c:v>5128980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DC-4547-8B35-939650CBFA69}"/>
            </c:ext>
          </c:extLst>
        </c:ser>
        <c:ser>
          <c:idx val="4"/>
          <c:order val="4"/>
          <c:tx>
            <c:strRef>
              <c:f>Totals!$F$11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Totals!$A$12:$A$21</c:f>
              <c:strCache>
                <c:ptCount val="10"/>
                <c:pt idx="0">
                  <c:v>China</c:v>
                </c:pt>
                <c:pt idx="1">
                  <c:v>Canada</c:v>
                </c:pt>
                <c:pt idx="2">
                  <c:v>Vietnam</c:v>
                </c:pt>
                <c:pt idx="3">
                  <c:v>Mexico</c:v>
                </c:pt>
                <c:pt idx="4">
                  <c:v>United Kingdom</c:v>
                </c:pt>
                <c:pt idx="5">
                  <c:v>Japan</c:v>
                </c:pt>
                <c:pt idx="6">
                  <c:v>Germany</c:v>
                </c:pt>
                <c:pt idx="7">
                  <c:v>Italy</c:v>
                </c:pt>
                <c:pt idx="8">
                  <c:v>Spain</c:v>
                </c:pt>
                <c:pt idx="9">
                  <c:v>Indonesia</c:v>
                </c:pt>
              </c:strCache>
            </c:strRef>
          </c:cat>
          <c:val>
            <c:numRef>
              <c:f>Totals!$F$12:$F$21</c:f>
              <c:numCache>
                <c:formatCode>_("$"* #,##0_);_("$"* \(#,##0\);_("$"* "-"??_);_(@_)</c:formatCode>
                <c:ptCount val="10"/>
                <c:pt idx="0">
                  <c:v>218418483</c:v>
                </c:pt>
                <c:pt idx="1">
                  <c:v>60644537</c:v>
                </c:pt>
                <c:pt idx="2">
                  <c:v>59733457</c:v>
                </c:pt>
                <c:pt idx="3">
                  <c:v>26594252</c:v>
                </c:pt>
                <c:pt idx="4">
                  <c:v>22456611</c:v>
                </c:pt>
                <c:pt idx="5">
                  <c:v>13049723</c:v>
                </c:pt>
                <c:pt idx="6">
                  <c:v>8219703</c:v>
                </c:pt>
                <c:pt idx="7">
                  <c:v>8544770</c:v>
                </c:pt>
                <c:pt idx="8">
                  <c:v>7122660</c:v>
                </c:pt>
                <c:pt idx="9">
                  <c:v>5117302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DC-4547-8B35-939650CBFA69}"/>
            </c:ext>
          </c:extLst>
        </c:ser>
        <c:ser>
          <c:idx val="5"/>
          <c:order val="5"/>
          <c:tx>
            <c:strRef>
              <c:f>Totals!$G$11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03347"/>
            </a:solidFill>
            <a:ln>
              <a:noFill/>
            </a:ln>
            <a:effectLst/>
          </c:spPr>
          <c:invertIfNegative val="0"/>
          <c:cat>
            <c:strRef>
              <c:f>Totals!$A$12:$A$21</c:f>
              <c:strCache>
                <c:ptCount val="10"/>
                <c:pt idx="0">
                  <c:v>China</c:v>
                </c:pt>
                <c:pt idx="1">
                  <c:v>Canada</c:v>
                </c:pt>
                <c:pt idx="2">
                  <c:v>Vietnam</c:v>
                </c:pt>
                <c:pt idx="3">
                  <c:v>Mexico</c:v>
                </c:pt>
                <c:pt idx="4">
                  <c:v>United Kingdom</c:v>
                </c:pt>
                <c:pt idx="5">
                  <c:v>Japan</c:v>
                </c:pt>
                <c:pt idx="6">
                  <c:v>Germany</c:v>
                </c:pt>
                <c:pt idx="7">
                  <c:v>Italy</c:v>
                </c:pt>
                <c:pt idx="8">
                  <c:v>Spain</c:v>
                </c:pt>
                <c:pt idx="9">
                  <c:v>Indonesia</c:v>
                </c:pt>
              </c:strCache>
            </c:strRef>
          </c:cat>
          <c:val>
            <c:numRef>
              <c:f>Totals!$G$12:$G$21</c:f>
              <c:numCache>
                <c:formatCode>_("$"* #,##0_);_("$"* \(#,##0\);_("$"* "-"??_);_(@_)</c:formatCode>
                <c:ptCount val="10"/>
                <c:pt idx="0">
                  <c:v>150080347</c:v>
                </c:pt>
                <c:pt idx="1">
                  <c:v>60551271</c:v>
                </c:pt>
                <c:pt idx="2">
                  <c:v>55816755</c:v>
                </c:pt>
                <c:pt idx="3">
                  <c:v>27078577</c:v>
                </c:pt>
                <c:pt idx="4">
                  <c:v>20628009</c:v>
                </c:pt>
                <c:pt idx="5">
                  <c:v>13663060</c:v>
                </c:pt>
                <c:pt idx="6">
                  <c:v>8596022</c:v>
                </c:pt>
                <c:pt idx="7">
                  <c:v>8217135</c:v>
                </c:pt>
                <c:pt idx="8">
                  <c:v>6765866</c:v>
                </c:pt>
                <c:pt idx="9">
                  <c:v>4491881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DC-4547-8B35-939650CBF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776335"/>
        <c:axId val="1529473311"/>
      </c:barChart>
      <c:catAx>
        <c:axId val="157177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  <a:ea typeface="+mn-ea"/>
                <a:cs typeface="+mn-cs"/>
              </a:defRPr>
            </a:pPr>
            <a:endParaRPr lang="en-US"/>
          </a:p>
        </c:txPr>
        <c:crossAx val="1529473311"/>
        <c:crosses val="autoZero"/>
        <c:auto val="1"/>
        <c:lblAlgn val="ctr"/>
        <c:lblOffset val="100"/>
        <c:noMultiLvlLbl val="0"/>
      </c:catAx>
      <c:valAx>
        <c:axId val="15294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  <a:ea typeface="+mn-ea"/>
                <a:cs typeface="+mn-cs"/>
              </a:defRPr>
            </a:pPr>
            <a:endParaRPr lang="en-US"/>
          </a:p>
        </c:txPr>
        <c:crossAx val="1571776335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icksand" pitchFamily="2" charset="77"/>
                      <a:ea typeface="+mn-ea"/>
                      <a:cs typeface="+mn-cs"/>
                    </a:defRPr>
                  </a:pPr>
                  <a:r>
                    <a:rPr lang="en-US"/>
                    <a:t>Millions ($USD)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icksand" pitchFamily="2" charset="77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Quicksand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Quicksand" pitchFamily="2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Qty!$G$6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Qty!$E$7:$E$17</c:f>
              <c:strCache>
                <c:ptCount val="11"/>
                <c:pt idx="0">
                  <c:v>UK</c:v>
                </c:pt>
                <c:pt idx="1">
                  <c:v>Germany</c:v>
                </c:pt>
                <c:pt idx="2">
                  <c:v>Italy</c:v>
                </c:pt>
                <c:pt idx="3">
                  <c:v>Spain</c:v>
                </c:pt>
                <c:pt idx="4">
                  <c:v>Portugal</c:v>
                </c:pt>
                <c:pt idx="5">
                  <c:v>Estonia</c:v>
                </c:pt>
                <c:pt idx="6">
                  <c:v>Ireland</c:v>
                </c:pt>
                <c:pt idx="7">
                  <c:v>Sweden</c:v>
                </c:pt>
                <c:pt idx="8">
                  <c:v>Belgium</c:v>
                </c:pt>
                <c:pt idx="9">
                  <c:v>Denmark</c:v>
                </c:pt>
                <c:pt idx="10">
                  <c:v>France</c:v>
                </c:pt>
              </c:strCache>
            </c:strRef>
          </c:cat>
          <c:val>
            <c:numRef>
              <c:f>Qty!$G$7:$G$17</c:f>
              <c:numCache>
                <c:formatCode>#,##0</c:formatCode>
                <c:ptCount val="11"/>
                <c:pt idx="0">
                  <c:v>86408</c:v>
                </c:pt>
                <c:pt idx="1">
                  <c:v>39435</c:v>
                </c:pt>
                <c:pt idx="2">
                  <c:v>59275</c:v>
                </c:pt>
                <c:pt idx="3">
                  <c:v>43713</c:v>
                </c:pt>
                <c:pt idx="4">
                  <c:v>14136</c:v>
                </c:pt>
                <c:pt idx="5">
                  <c:v>6318</c:v>
                </c:pt>
                <c:pt idx="6">
                  <c:v>12757</c:v>
                </c:pt>
                <c:pt idx="7">
                  <c:v>13204</c:v>
                </c:pt>
                <c:pt idx="8">
                  <c:v>10050</c:v>
                </c:pt>
                <c:pt idx="9">
                  <c:v>3382</c:v>
                </c:pt>
                <c:pt idx="10">
                  <c:v>4434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B-164D-890C-07D97F2A5286}"/>
            </c:ext>
          </c:extLst>
        </c:ser>
        <c:ser>
          <c:idx val="1"/>
          <c:order val="1"/>
          <c:tx>
            <c:strRef>
              <c:f>Qty!$H$6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Qty!$E$7:$E$17</c:f>
              <c:strCache>
                <c:ptCount val="11"/>
                <c:pt idx="0">
                  <c:v>UK</c:v>
                </c:pt>
                <c:pt idx="1">
                  <c:v>Germany</c:v>
                </c:pt>
                <c:pt idx="2">
                  <c:v>Italy</c:v>
                </c:pt>
                <c:pt idx="3">
                  <c:v>Spain</c:v>
                </c:pt>
                <c:pt idx="4">
                  <c:v>Portugal</c:v>
                </c:pt>
                <c:pt idx="5">
                  <c:v>Estonia</c:v>
                </c:pt>
                <c:pt idx="6">
                  <c:v>Ireland</c:v>
                </c:pt>
                <c:pt idx="7">
                  <c:v>Sweden</c:v>
                </c:pt>
                <c:pt idx="8">
                  <c:v>Belgium</c:v>
                </c:pt>
                <c:pt idx="9">
                  <c:v>Denmark</c:v>
                </c:pt>
                <c:pt idx="10">
                  <c:v>France</c:v>
                </c:pt>
              </c:strCache>
            </c:strRef>
          </c:cat>
          <c:val>
            <c:numRef>
              <c:f>Qty!$H$7:$H$17</c:f>
              <c:numCache>
                <c:formatCode>#,##0</c:formatCode>
                <c:ptCount val="11"/>
                <c:pt idx="0">
                  <c:v>96351</c:v>
                </c:pt>
                <c:pt idx="1">
                  <c:v>45779</c:v>
                </c:pt>
                <c:pt idx="2">
                  <c:v>51896</c:v>
                </c:pt>
                <c:pt idx="3">
                  <c:v>41029</c:v>
                </c:pt>
                <c:pt idx="4">
                  <c:v>15166</c:v>
                </c:pt>
                <c:pt idx="5">
                  <c:v>4980</c:v>
                </c:pt>
                <c:pt idx="6">
                  <c:v>14110</c:v>
                </c:pt>
                <c:pt idx="7">
                  <c:v>12645</c:v>
                </c:pt>
                <c:pt idx="8">
                  <c:v>9958</c:v>
                </c:pt>
                <c:pt idx="9">
                  <c:v>5065</c:v>
                </c:pt>
                <c:pt idx="10">
                  <c:v>6966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B-164D-890C-07D97F2A5286}"/>
            </c:ext>
          </c:extLst>
        </c:ser>
        <c:ser>
          <c:idx val="2"/>
          <c:order val="2"/>
          <c:tx>
            <c:strRef>
              <c:f>Qty!$I$6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Qty!$E$7:$E$17</c:f>
              <c:strCache>
                <c:ptCount val="11"/>
                <c:pt idx="0">
                  <c:v>UK</c:v>
                </c:pt>
                <c:pt idx="1">
                  <c:v>Germany</c:v>
                </c:pt>
                <c:pt idx="2">
                  <c:v>Italy</c:v>
                </c:pt>
                <c:pt idx="3">
                  <c:v>Spain</c:v>
                </c:pt>
                <c:pt idx="4">
                  <c:v>Portugal</c:v>
                </c:pt>
                <c:pt idx="5">
                  <c:v>Estonia</c:v>
                </c:pt>
                <c:pt idx="6">
                  <c:v>Ireland</c:v>
                </c:pt>
                <c:pt idx="7">
                  <c:v>Sweden</c:v>
                </c:pt>
                <c:pt idx="8">
                  <c:v>Belgium</c:v>
                </c:pt>
                <c:pt idx="9">
                  <c:v>Denmark</c:v>
                </c:pt>
                <c:pt idx="10">
                  <c:v>France</c:v>
                </c:pt>
              </c:strCache>
            </c:strRef>
          </c:cat>
          <c:val>
            <c:numRef>
              <c:f>Qty!$I$7:$I$17</c:f>
              <c:numCache>
                <c:formatCode>#,##0</c:formatCode>
                <c:ptCount val="11"/>
                <c:pt idx="0">
                  <c:v>96307</c:v>
                </c:pt>
                <c:pt idx="1">
                  <c:v>44974</c:v>
                </c:pt>
                <c:pt idx="2">
                  <c:v>58139</c:v>
                </c:pt>
                <c:pt idx="3">
                  <c:v>41324</c:v>
                </c:pt>
                <c:pt idx="4">
                  <c:v>14018</c:v>
                </c:pt>
                <c:pt idx="5">
                  <c:v>8288</c:v>
                </c:pt>
                <c:pt idx="6">
                  <c:v>12806</c:v>
                </c:pt>
                <c:pt idx="7">
                  <c:v>11396</c:v>
                </c:pt>
                <c:pt idx="8">
                  <c:v>10794</c:v>
                </c:pt>
                <c:pt idx="9">
                  <c:v>5813</c:v>
                </c:pt>
                <c:pt idx="10">
                  <c:v>4892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B-164D-890C-07D97F2A5286}"/>
            </c:ext>
          </c:extLst>
        </c:ser>
        <c:ser>
          <c:idx val="3"/>
          <c:order val="3"/>
          <c:tx>
            <c:strRef>
              <c:f>Qty!$J$6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Qty!$E$7:$E$17</c:f>
              <c:strCache>
                <c:ptCount val="11"/>
                <c:pt idx="0">
                  <c:v>UK</c:v>
                </c:pt>
                <c:pt idx="1">
                  <c:v>Germany</c:v>
                </c:pt>
                <c:pt idx="2">
                  <c:v>Italy</c:v>
                </c:pt>
                <c:pt idx="3">
                  <c:v>Spain</c:v>
                </c:pt>
                <c:pt idx="4">
                  <c:v>Portugal</c:v>
                </c:pt>
                <c:pt idx="5">
                  <c:v>Estonia</c:v>
                </c:pt>
                <c:pt idx="6">
                  <c:v>Ireland</c:v>
                </c:pt>
                <c:pt idx="7">
                  <c:v>Sweden</c:v>
                </c:pt>
                <c:pt idx="8">
                  <c:v>Belgium</c:v>
                </c:pt>
                <c:pt idx="9">
                  <c:v>Denmark</c:v>
                </c:pt>
                <c:pt idx="10">
                  <c:v>France</c:v>
                </c:pt>
              </c:strCache>
            </c:strRef>
          </c:cat>
          <c:val>
            <c:numRef>
              <c:f>Qty!$J$7:$J$17</c:f>
              <c:numCache>
                <c:formatCode>#,##0</c:formatCode>
                <c:ptCount val="11"/>
                <c:pt idx="0">
                  <c:v>103977</c:v>
                </c:pt>
                <c:pt idx="1">
                  <c:v>43404</c:v>
                </c:pt>
                <c:pt idx="2">
                  <c:v>52335</c:v>
                </c:pt>
                <c:pt idx="3">
                  <c:v>36016</c:v>
                </c:pt>
                <c:pt idx="4">
                  <c:v>16266</c:v>
                </c:pt>
                <c:pt idx="5">
                  <c:v>8522</c:v>
                </c:pt>
                <c:pt idx="6">
                  <c:v>13033</c:v>
                </c:pt>
                <c:pt idx="7">
                  <c:v>12255</c:v>
                </c:pt>
                <c:pt idx="8">
                  <c:v>11045</c:v>
                </c:pt>
                <c:pt idx="9">
                  <c:v>6398</c:v>
                </c:pt>
                <c:pt idx="10">
                  <c:v>5765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EB-164D-890C-07D97F2A5286}"/>
            </c:ext>
          </c:extLst>
        </c:ser>
        <c:ser>
          <c:idx val="4"/>
          <c:order val="4"/>
          <c:tx>
            <c:strRef>
              <c:f>Qty!$K$6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03347"/>
            </a:solidFill>
            <a:ln>
              <a:noFill/>
            </a:ln>
            <a:effectLst/>
          </c:spPr>
          <c:invertIfNegative val="0"/>
          <c:cat>
            <c:strRef>
              <c:f>Qty!$E$7:$E$17</c:f>
              <c:strCache>
                <c:ptCount val="11"/>
                <c:pt idx="0">
                  <c:v>UK</c:v>
                </c:pt>
                <c:pt idx="1">
                  <c:v>Germany</c:v>
                </c:pt>
                <c:pt idx="2">
                  <c:v>Italy</c:v>
                </c:pt>
                <c:pt idx="3">
                  <c:v>Spain</c:v>
                </c:pt>
                <c:pt idx="4">
                  <c:v>Portugal</c:v>
                </c:pt>
                <c:pt idx="5">
                  <c:v>Estonia</c:v>
                </c:pt>
                <c:pt idx="6">
                  <c:v>Ireland</c:v>
                </c:pt>
                <c:pt idx="7">
                  <c:v>Sweden</c:v>
                </c:pt>
                <c:pt idx="8">
                  <c:v>Belgium</c:v>
                </c:pt>
                <c:pt idx="9">
                  <c:v>Denmark</c:v>
                </c:pt>
                <c:pt idx="10">
                  <c:v>France</c:v>
                </c:pt>
              </c:strCache>
            </c:strRef>
          </c:cat>
          <c:val>
            <c:numRef>
              <c:f>Qty!$K$7:$K$17</c:f>
              <c:numCache>
                <c:formatCode>#,##0</c:formatCode>
                <c:ptCount val="11"/>
                <c:pt idx="0">
                  <c:v>101476</c:v>
                </c:pt>
                <c:pt idx="1">
                  <c:v>39244</c:v>
                </c:pt>
                <c:pt idx="2">
                  <c:v>37096</c:v>
                </c:pt>
                <c:pt idx="3">
                  <c:v>31403</c:v>
                </c:pt>
                <c:pt idx="4">
                  <c:v>13696</c:v>
                </c:pt>
                <c:pt idx="5">
                  <c:v>13274</c:v>
                </c:pt>
                <c:pt idx="6">
                  <c:v>11790</c:v>
                </c:pt>
                <c:pt idx="7">
                  <c:v>10349</c:v>
                </c:pt>
                <c:pt idx="8">
                  <c:v>8996</c:v>
                </c:pt>
                <c:pt idx="9">
                  <c:v>8346</c:v>
                </c:pt>
                <c:pt idx="10">
                  <c:v>5153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EB-164D-890C-07D97F2A5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948336"/>
        <c:axId val="180949968"/>
      </c:barChart>
      <c:catAx>
        <c:axId val="18094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49968"/>
        <c:crosses val="autoZero"/>
        <c:auto val="1"/>
        <c:lblAlgn val="ctr"/>
        <c:lblOffset val="100"/>
        <c:noMultiLvlLbl val="0"/>
      </c:catAx>
      <c:valAx>
        <c:axId val="18094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48336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600" dirty="0"/>
                    <a:t>Thousands (m3)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/>
              <a:t>2020</a:t>
            </a:r>
          </a:p>
        </c:rich>
      </c:tx>
      <c:layout>
        <c:manualLayout>
          <c:xMode val="edge"/>
          <c:yMode val="edge"/>
          <c:x val="0.42373918259878907"/>
          <c:y val="4.210488843227632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8-4B5B-923F-85787F0361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8-4B5B-923F-85787F0361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78-4B5B-923F-85787F0361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78-4B5B-923F-85787F0361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78-4B5B-923F-85787F0361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78-4B5B-923F-85787F0361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578-4B5B-923F-85787F0361F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578-4B5B-923F-85787F0361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115C83D-F5DF-47AE-B4E0-E2463F3F7FAF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578-4B5B-923F-85787F0361F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578-4B5B-923F-85787F0361F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578-4B5B-923F-85787F0361F5}"/>
                </c:ext>
              </c:extLst>
            </c:dLbl>
            <c:dLbl>
              <c:idx val="6"/>
              <c:layout>
                <c:manualLayout>
                  <c:x val="7.0834826244367361E-3"/>
                  <c:y val="5.17132735448684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78-4B5B-923F-85787F0361F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78-4B5B-923F-85787F0361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'Lumber $'!$B$65:$B$72</c:f>
              <c:strCache>
                <c:ptCount val="8"/>
                <c:pt idx="0">
                  <c:v>White Oak</c:v>
                </c:pt>
                <c:pt idx="1">
                  <c:v>Yellow Poplar</c:v>
                </c:pt>
                <c:pt idx="2">
                  <c:v>Walnut</c:v>
                </c:pt>
                <c:pt idx="3">
                  <c:v>Ash</c:v>
                </c:pt>
                <c:pt idx="4">
                  <c:v>Red Oak</c:v>
                </c:pt>
                <c:pt idx="5">
                  <c:v>Maple</c:v>
                </c:pt>
                <c:pt idx="6">
                  <c:v>Hickory</c:v>
                </c:pt>
                <c:pt idx="7">
                  <c:v>Cherry</c:v>
                </c:pt>
              </c:strCache>
            </c:strRef>
          </c:cat>
          <c:val>
            <c:numRef>
              <c:f>'Lumber $'!$H$65:$H$72</c:f>
              <c:numCache>
                <c:formatCode>_("$"* #,##0_);_("$"* \(#,##0\);_("$"* "-"??_);_(@_)</c:formatCode>
                <c:ptCount val="8"/>
                <c:pt idx="0">
                  <c:v>10309156</c:v>
                </c:pt>
                <c:pt idx="1">
                  <c:v>3114517</c:v>
                </c:pt>
                <c:pt idx="2">
                  <c:v>2341114</c:v>
                </c:pt>
                <c:pt idx="3">
                  <c:v>1667162</c:v>
                </c:pt>
                <c:pt idx="4">
                  <c:v>1589984</c:v>
                </c:pt>
                <c:pt idx="5">
                  <c:v>503916</c:v>
                </c:pt>
                <c:pt idx="6">
                  <c:v>223943</c:v>
                </c:pt>
                <c:pt idx="7">
                  <c:v>54869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578-4B5B-923F-85787F036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37039270285398E-2"/>
          <c:y val="0.82229401745148467"/>
          <c:w val="0.78919819031978389"/>
          <c:h val="0.11947382708967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2019</a:t>
            </a:r>
          </a:p>
        </c:rich>
      </c:tx>
      <c:layout>
        <c:manualLayout>
          <c:xMode val="edge"/>
          <c:yMode val="edge"/>
          <c:x val="0.393369507566094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8B-4790-AACE-15916CA117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8B-4790-AACE-15916CA117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8B-4790-AACE-15916CA117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8B-4790-AACE-15916CA117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8B-4790-AACE-15916CA117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8B-4790-AACE-15916CA1172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68B-4790-AACE-15916CA1172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68B-4790-AACE-15916CA11728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8B-4790-AACE-15916CA117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8B-4790-AACE-15916CA117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8B-4790-AACE-15916CA1172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8B-4790-AACE-15916CA1172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8B-4790-AACE-15916CA117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'Lumber $'!$B$65:$B$72</c:f>
              <c:strCache>
                <c:ptCount val="8"/>
                <c:pt idx="0">
                  <c:v>White Oak</c:v>
                </c:pt>
                <c:pt idx="1">
                  <c:v>Yellow Poplar</c:v>
                </c:pt>
                <c:pt idx="2">
                  <c:v>Walnut</c:v>
                </c:pt>
                <c:pt idx="3">
                  <c:v>Ash</c:v>
                </c:pt>
                <c:pt idx="4">
                  <c:v>Red Oak</c:v>
                </c:pt>
                <c:pt idx="5">
                  <c:v>Maple</c:v>
                </c:pt>
                <c:pt idx="6">
                  <c:v>Hickory</c:v>
                </c:pt>
                <c:pt idx="7">
                  <c:v>Cherry</c:v>
                </c:pt>
              </c:strCache>
            </c:strRef>
          </c:cat>
          <c:val>
            <c:numRef>
              <c:f>'Lumber $'!$G$65:$G$72</c:f>
              <c:numCache>
                <c:formatCode>_("$"* #,##0_);_("$"* \(#,##0\);_("$"* "-"??_);_(@_)</c:formatCode>
                <c:ptCount val="8"/>
                <c:pt idx="0">
                  <c:v>11119397</c:v>
                </c:pt>
                <c:pt idx="1">
                  <c:v>3433622</c:v>
                </c:pt>
                <c:pt idx="2">
                  <c:v>3508800</c:v>
                </c:pt>
                <c:pt idx="3">
                  <c:v>1565007</c:v>
                </c:pt>
                <c:pt idx="4">
                  <c:v>1425401</c:v>
                </c:pt>
                <c:pt idx="5">
                  <c:v>469131</c:v>
                </c:pt>
                <c:pt idx="6">
                  <c:v>57395</c:v>
                </c:pt>
                <c:pt idx="7">
                  <c:v>86937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68B-4790-AACE-15916CA117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2018</a:t>
            </a:r>
          </a:p>
        </c:rich>
      </c:tx>
      <c:layout>
        <c:manualLayout>
          <c:xMode val="edge"/>
          <c:yMode val="edge"/>
          <c:x val="0.412905911740216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70-4E96-8C47-24B5E8ED7A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70-4E96-8C47-24B5E8ED7A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70-4E96-8C47-24B5E8ED7A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70-4E96-8C47-24B5E8ED7A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70-4E96-8C47-24B5E8ED7A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70-4E96-8C47-24B5E8ED7AE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70-4E96-8C47-24B5E8ED7AE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370-4E96-8C47-24B5E8ED7AE9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70-4E96-8C47-24B5E8ED7AE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70-4E96-8C47-24B5E8ED7AE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70-4E96-8C47-24B5E8ED7AE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70-4E96-8C47-24B5E8ED7AE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70-4E96-8C47-24B5E8ED7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'Lumber $'!$B$65:$B$72</c:f>
              <c:strCache>
                <c:ptCount val="8"/>
                <c:pt idx="0">
                  <c:v>White Oak</c:v>
                </c:pt>
                <c:pt idx="1">
                  <c:v>Yellow Poplar</c:v>
                </c:pt>
                <c:pt idx="2">
                  <c:v>Walnut</c:v>
                </c:pt>
                <c:pt idx="3">
                  <c:v>Ash</c:v>
                </c:pt>
                <c:pt idx="4">
                  <c:v>Red Oak</c:v>
                </c:pt>
                <c:pt idx="5">
                  <c:v>Maple</c:v>
                </c:pt>
                <c:pt idx="6">
                  <c:v>Hickory</c:v>
                </c:pt>
                <c:pt idx="7">
                  <c:v>Cherry</c:v>
                </c:pt>
              </c:strCache>
            </c:strRef>
          </c:cat>
          <c:val>
            <c:numRef>
              <c:f>'Lumber $'!$F$65:$F$72</c:f>
              <c:numCache>
                <c:formatCode>_("$"* #,##0_);_("$"* \(#,##0\);_("$"* "-"??_);_(@_)</c:formatCode>
                <c:ptCount val="8"/>
                <c:pt idx="0">
                  <c:v>9414060</c:v>
                </c:pt>
                <c:pt idx="1">
                  <c:v>4162457</c:v>
                </c:pt>
                <c:pt idx="2">
                  <c:v>3043710</c:v>
                </c:pt>
                <c:pt idx="3">
                  <c:v>1796098</c:v>
                </c:pt>
                <c:pt idx="4">
                  <c:v>759196</c:v>
                </c:pt>
                <c:pt idx="5">
                  <c:v>297628</c:v>
                </c:pt>
                <c:pt idx="6">
                  <c:v>49388</c:v>
                </c:pt>
                <c:pt idx="7">
                  <c:v>9551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370-4E96-8C47-24B5E8ED7A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2017</a:t>
            </a:r>
            <a:endParaRPr lang="en-US" dirty="0"/>
          </a:p>
        </c:rich>
      </c:tx>
      <c:layout>
        <c:manualLayout>
          <c:xMode val="edge"/>
          <c:yMode val="edge"/>
          <c:x val="0.41286952833519719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6D-429A-90C4-1AD48577BC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6D-429A-90C4-1AD48577BC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6D-429A-90C4-1AD48577BC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6D-429A-90C4-1AD48577BC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6D-429A-90C4-1AD48577BC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6D-429A-90C4-1AD48577BC1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96D-429A-90C4-1AD48577BC1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96D-429A-90C4-1AD48577BC16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6D-429A-90C4-1AD48577BC1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6D-429A-90C4-1AD48577BC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6D-429A-90C4-1AD48577BC1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6D-429A-90C4-1AD48577BC1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6D-429A-90C4-1AD48577BC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'Lumber $'!$B$65:$B$72</c:f>
              <c:strCache>
                <c:ptCount val="8"/>
                <c:pt idx="0">
                  <c:v>White Oak</c:v>
                </c:pt>
                <c:pt idx="1">
                  <c:v>Yellow Poplar</c:v>
                </c:pt>
                <c:pt idx="2">
                  <c:v>Walnut</c:v>
                </c:pt>
                <c:pt idx="3">
                  <c:v>Ash</c:v>
                </c:pt>
                <c:pt idx="4">
                  <c:v>Red Oak</c:v>
                </c:pt>
                <c:pt idx="5">
                  <c:v>Maple</c:v>
                </c:pt>
                <c:pt idx="6">
                  <c:v>Hickory</c:v>
                </c:pt>
                <c:pt idx="7">
                  <c:v>Cherry</c:v>
                </c:pt>
              </c:strCache>
            </c:strRef>
          </c:cat>
          <c:val>
            <c:numRef>
              <c:f>'Lumber $'!$E$65:$E$72</c:f>
              <c:numCache>
                <c:formatCode>_("$"* #,##0_);_("$"* \(#,##0\);_("$"* "-"??_);_(@_)</c:formatCode>
                <c:ptCount val="8"/>
                <c:pt idx="0">
                  <c:v>10549419</c:v>
                </c:pt>
                <c:pt idx="1">
                  <c:v>3866464</c:v>
                </c:pt>
                <c:pt idx="2">
                  <c:v>2823826</c:v>
                </c:pt>
                <c:pt idx="3">
                  <c:v>1914697</c:v>
                </c:pt>
                <c:pt idx="4">
                  <c:v>1185228</c:v>
                </c:pt>
                <c:pt idx="5">
                  <c:v>365081</c:v>
                </c:pt>
                <c:pt idx="6">
                  <c:v>20934</c:v>
                </c:pt>
                <c:pt idx="7">
                  <c:v>81120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96D-429A-90C4-1AD48577B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2016</a:t>
            </a:r>
            <a:endParaRPr lang="en-US" dirty="0"/>
          </a:p>
        </c:rich>
      </c:tx>
      <c:layout>
        <c:manualLayout>
          <c:xMode val="edge"/>
          <c:yMode val="edge"/>
          <c:x val="0.41286502733769659"/>
          <c:y val="1.1149094168107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AA-4D21-A09F-1DE5846C03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AA-4D21-A09F-1DE5846C03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AA-4D21-A09F-1DE5846C03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AA-4D21-A09F-1DE5846C03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AA-4D21-A09F-1DE5846C03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AA-4D21-A09F-1DE5846C03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CAA-4D21-A09F-1DE5846C03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CAA-4D21-A09F-1DE5846C0322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AA-4D21-A09F-1DE5846C03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AA-4D21-A09F-1DE5846C032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AA-4D21-A09F-1DE5846C032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AA-4D21-A09F-1DE5846C032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AA-4D21-A09F-1DE5846C03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'Lumber $'!$B$65:$B$72</c:f>
              <c:strCache>
                <c:ptCount val="8"/>
                <c:pt idx="0">
                  <c:v>White Oak</c:v>
                </c:pt>
                <c:pt idx="1">
                  <c:v>Yellow Poplar</c:v>
                </c:pt>
                <c:pt idx="2">
                  <c:v>Walnut</c:v>
                </c:pt>
                <c:pt idx="3">
                  <c:v>Ash</c:v>
                </c:pt>
                <c:pt idx="4">
                  <c:v>Red Oak</c:v>
                </c:pt>
                <c:pt idx="5">
                  <c:v>Maple</c:v>
                </c:pt>
                <c:pt idx="6">
                  <c:v>Hickory</c:v>
                </c:pt>
                <c:pt idx="7">
                  <c:v>Cherry</c:v>
                </c:pt>
              </c:strCache>
            </c:strRef>
          </c:cat>
          <c:val>
            <c:numRef>
              <c:f>'Lumber $'!$D$65:$D$72</c:f>
              <c:numCache>
                <c:formatCode>_("$"* #,##0_);_("$"* \(#,##0\);_("$"* "-"??_);_(@_)</c:formatCode>
                <c:ptCount val="8"/>
                <c:pt idx="0">
                  <c:v>11545513</c:v>
                </c:pt>
                <c:pt idx="1">
                  <c:v>3699932</c:v>
                </c:pt>
                <c:pt idx="2">
                  <c:v>2524751</c:v>
                </c:pt>
                <c:pt idx="3">
                  <c:v>1700259</c:v>
                </c:pt>
                <c:pt idx="4">
                  <c:v>556296</c:v>
                </c:pt>
                <c:pt idx="5">
                  <c:v>355371</c:v>
                </c:pt>
                <c:pt idx="6">
                  <c:v>83713</c:v>
                </c:pt>
                <c:pt idx="7">
                  <c:v>60611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CAA-4D21-A09F-1DE5846C0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E6-4B0F-8E74-0033897CC1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E6-4B0F-8E74-0033897CC1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E6-4B0F-8E74-0033897CC1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E6-4B0F-8E74-0033897CC1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E6-4B0F-8E74-0033897CC1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E6-4B0F-8E74-0033897CC1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E6-4B0F-8E74-0033897CC1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9E6-4B0F-8E74-0033897CC12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9E6-4B0F-8E74-0033897CC12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9E6-4B0F-8E74-0033897CC12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AD45CA5-8E96-4002-BD53-5C1E5BFAED4D}" type="PERCENTAGE">
                      <a:rPr lang="en-US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E6-4B0F-8E74-0033897CC1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9F6BC1-EBA6-414C-8AB2-D8973E5779AF}" type="PERCENTAGE">
                      <a:rPr lang="en-US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E6-4B0F-8E74-0033897CC12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5F5166D-777E-4B49-A4F1-4BF05BA9D780}" type="PERCENTAGE">
                      <a:rPr lang="en-US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E6-4B0F-8E74-0033897CC12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9E6-4B0F-8E74-0033897CC12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9E6-4B0F-8E74-0033897CC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'Lumber m3'!$B$65:$B$74</c:f>
              <c:strCache>
                <c:ptCount val="10"/>
                <c:pt idx="0">
                  <c:v>White Oak</c:v>
                </c:pt>
                <c:pt idx="1">
                  <c:v>Yellow Poplar</c:v>
                </c:pt>
                <c:pt idx="2">
                  <c:v>Walnut</c:v>
                </c:pt>
                <c:pt idx="3">
                  <c:v>Red Oak</c:v>
                </c:pt>
                <c:pt idx="4">
                  <c:v>Ash</c:v>
                </c:pt>
                <c:pt idx="5">
                  <c:v>Other Temperate</c:v>
                </c:pt>
                <c:pt idx="6">
                  <c:v>Maple</c:v>
                </c:pt>
                <c:pt idx="7">
                  <c:v>Hickory</c:v>
                </c:pt>
                <c:pt idx="8">
                  <c:v>Western Red Alder</c:v>
                </c:pt>
                <c:pt idx="9">
                  <c:v>Cherry</c:v>
                </c:pt>
              </c:strCache>
            </c:strRef>
          </c:cat>
          <c:val>
            <c:numRef>
              <c:f>'Lumber m3'!$I$65:$I$74</c:f>
              <c:numCache>
                <c:formatCode>#,##0.00</c:formatCode>
                <c:ptCount val="10"/>
                <c:pt idx="0">
                  <c:v>12982</c:v>
                </c:pt>
                <c:pt idx="1">
                  <c:v>6116</c:v>
                </c:pt>
                <c:pt idx="2">
                  <c:v>2224</c:v>
                </c:pt>
                <c:pt idx="3">
                  <c:v>2195</c:v>
                </c:pt>
                <c:pt idx="4">
                  <c:v>2179</c:v>
                </c:pt>
                <c:pt idx="5">
                  <c:v>1392</c:v>
                </c:pt>
                <c:pt idx="6" formatCode="General">
                  <c:v>530</c:v>
                </c:pt>
                <c:pt idx="7" formatCode="General">
                  <c:v>200</c:v>
                </c:pt>
                <c:pt idx="8" formatCode="General">
                  <c:v>75</c:v>
                </c:pt>
                <c:pt idx="9" formatCode="General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9E6-4B0F-8E74-0033897CC1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0.52609</cdr:x>
      <cdr:y>0.37894</cdr:y>
    </cdr:from>
    <cdr:to>
      <cdr:x>0.68735</cdr:x>
      <cdr:y>0.45456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9D58387-4D59-4D8A-BC58-B8163DA51184}"/>
            </a:ext>
          </a:extLst>
        </cdr:cNvPr>
        <cdr:cNvSpPr txBox="1"/>
      </cdr:nvSpPr>
      <cdr:spPr>
        <a:xfrm xmlns:a="http://schemas.openxmlformats.org/drawingml/2006/main">
          <a:off x="4381417" y="2277963"/>
          <a:ext cx="1343000" cy="454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White Oak</a:t>
          </a:r>
        </a:p>
      </cdr:txBody>
    </cdr:sp>
  </cdr:relSizeAnchor>
  <cdr:relSizeAnchor xmlns:cdr="http://schemas.openxmlformats.org/drawingml/2006/chartDrawing">
    <cdr:from>
      <cdr:x>0.38043</cdr:x>
      <cdr:y>0.57497</cdr:y>
    </cdr:from>
    <cdr:to>
      <cdr:x>0.49023</cdr:x>
      <cdr:y>0.72708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12774C2-E6A4-4EAA-A4DC-C03D02A720CD}"/>
            </a:ext>
          </a:extLst>
        </cdr:cNvPr>
        <cdr:cNvSpPr txBox="1"/>
      </cdr:nvSpPr>
      <cdr:spPr>
        <a:xfrm xmlns:a="http://schemas.openxmlformats.org/drawingml/2006/main">
          <a:off x="3168352" y="34563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Poplar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0.51176</cdr:x>
      <cdr:y>0.29844</cdr:y>
    </cdr:from>
    <cdr:to>
      <cdr:x>0.64018</cdr:x>
      <cdr:y>0.37706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96CB176-8A4E-4297-8FD0-ADE43902D18D}"/>
            </a:ext>
          </a:extLst>
        </cdr:cNvPr>
        <cdr:cNvSpPr txBox="1"/>
      </cdr:nvSpPr>
      <cdr:spPr>
        <a:xfrm xmlns:a="http://schemas.openxmlformats.org/drawingml/2006/main">
          <a:off x="5490728" y="1795662"/>
          <a:ext cx="1377849" cy="472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White Oak</a:t>
          </a:r>
        </a:p>
      </cdr:txBody>
    </cdr:sp>
  </cdr:relSizeAnchor>
  <cdr:relSizeAnchor xmlns:cdr="http://schemas.openxmlformats.org/drawingml/2006/chartDrawing">
    <cdr:from>
      <cdr:x>0.34899</cdr:x>
      <cdr:y>0.4557</cdr:y>
    </cdr:from>
    <cdr:to>
      <cdr:x>0.47741</cdr:x>
      <cdr:y>0.53432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96CB176-8A4E-4297-8FD0-ADE43902D18D}"/>
            </a:ext>
          </a:extLst>
        </cdr:cNvPr>
        <cdr:cNvSpPr txBox="1"/>
      </cdr:nvSpPr>
      <cdr:spPr>
        <a:xfrm xmlns:a="http://schemas.openxmlformats.org/drawingml/2006/main">
          <a:off x="3744416" y="2741859"/>
          <a:ext cx="1377849" cy="472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Walnut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7141D0-5BD5-479C-B81D-206C7582B4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56005-D15C-49CB-9C0B-323EC93BE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01CEF-E1E6-4EB0-8BA1-70DE5738086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75822-668D-4454-9DEC-6D48FEB13A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90A35-43DE-4188-BFA1-1B85635AA8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6F7D9-EB3F-41BE-928D-EC4A28A48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7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BD4DE4E-9063-45F6-A344-3748F4C1D463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14A282F-875B-417D-B184-3FAA3A0E92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4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A282F-875B-417D-B184-3FAA3A0E92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2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A282F-875B-417D-B184-3FAA3A0E92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2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D9F8A2-5A59-40F2-8AFA-F1543F65E129}" type="datetimeFigureOut">
              <a:rPr lang="en-US" smtClean="0"/>
              <a:t>6/1/2020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EE6D61-64EE-4AA6-B244-59D61A8B0843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D9F8A2-5A59-40F2-8AFA-F1543F65E129}" type="datetimeFigureOut">
              <a:rPr lang="en-US" smtClean="0"/>
              <a:t>6/1/2020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EE6D61-64EE-4AA6-B244-59D61A8B0843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p:transition spd="slow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95443-8DA2-C54C-9A7E-0A3C93950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93C15-F02A-FA43-9EC1-6FFA265F6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23555-AFB5-F04C-AB0C-5A3DD0B8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61F3-4BB0-B44F-9028-84002DF5ADB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CF313-A0EB-7846-917A-1EA1D1BF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417EE-B51F-AE4A-A37C-CBAE870F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7EFD-C176-5E48-9475-DE0E8FCC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5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14E9-5745-9E4B-AA08-152B0E5D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2D042-2179-C84C-84A3-BF10BF5E5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57C6-6E71-7245-AEED-F142016A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61F3-4BB0-B44F-9028-84002DF5ADB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E6383-A956-8247-A587-C7BFB906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5AF4C-E565-5D44-9466-58AA9C01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7EFD-C176-5E48-9475-DE0E8FCC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4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0320-31C8-1E46-91F2-F266D9E1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6E588-2BC8-1841-8265-A9AA3CE14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0BAA2-7511-6745-BAF1-80DA3844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61F3-4BB0-B44F-9028-84002DF5ADB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79E7-74C5-794C-8842-8FD220D4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1D1D-9AEA-7A4D-842A-C0484ED3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7EFD-C176-5E48-9475-DE0E8FCC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96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48EC-1B22-884A-9D03-33F52B83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48443-C401-8843-99ED-66ED51999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C3769-379A-7A4A-A460-A33025521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C9211-A52C-554A-A31A-0E0D843D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61F3-4BB0-B44F-9028-84002DF5ADB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64E69-57CE-4E4B-BB74-F25AD929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F12B9-9549-7A40-933E-65F04115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7EFD-C176-5E48-9475-DE0E8FCC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0B53-F120-5B43-B1A0-46DBDB54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532DD-FF00-E048-82D2-724BA8F38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B910-4E6B-EE4E-BC7D-0DEF0774C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89DC5-80C9-8448-92E1-92DBB2C8B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60DA69-F5F3-A74E-AE39-AA143AC15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FD1BA-AB4B-A040-B6DD-E94818FB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61F3-4BB0-B44F-9028-84002DF5ADB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784EE-FF78-774A-8336-27C59CE0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1ECF1-26B8-7446-9142-B3C46243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7EFD-C176-5E48-9475-DE0E8FCC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7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E420-C57F-CF4F-8E31-5ED124ED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A9A50-EB08-7345-B464-525E554B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61F3-4BB0-B44F-9028-84002DF5ADB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7DBB8-3FE2-A943-8115-49D16C24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B4370-5958-C242-B1BB-31042332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7EFD-C176-5E48-9475-DE0E8FCC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9ABF1-D558-CF42-91F1-E4387374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61F3-4BB0-B44F-9028-84002DF5ADB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7826F-794B-1144-A7CE-25FB333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A458A-B020-3A4C-9896-67C54F58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7EFD-C176-5E48-9475-DE0E8FCC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9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AB9E-772F-F946-AB25-CE858109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26210-9366-8746-B102-AE605C8B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0CC02-C3D3-9F49-AA50-5E0BA108D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535D1-068C-444C-A0E7-C5E57981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61F3-4BB0-B44F-9028-84002DF5ADB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F81A9-4605-A545-801D-732E3F38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8892B-89D6-0A42-BF76-C06F0804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7EFD-C176-5E48-9475-DE0E8FCC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D9F8A2-5A59-40F2-8AFA-F1543F65E129}" type="datetimeFigureOut">
              <a:rPr lang="en-US" smtClean="0"/>
              <a:t>6/1/2020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EE6D61-64EE-4AA6-B244-59D61A8B0843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p:transition spd="slow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1FE-C8AB-A341-A4D3-84CBBE55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64846-3E9D-A842-914B-3A3199B00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59FA0-47C2-E049-A806-FA7086B02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5F437-9F02-7345-A1FA-AA1DD17B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61F3-4BB0-B44F-9028-84002DF5ADB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F3B32-05A3-BE40-90E6-F6ACC501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2BB16-BCA0-6340-B798-DD787116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7EFD-C176-5E48-9475-DE0E8FCC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19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B762-2B7F-5240-9DC1-CF9B3E02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3CDEE-0541-B945-BC45-7EF5099D6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E16C9-C8BE-544B-8A10-9262D2AC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61F3-4BB0-B44F-9028-84002DF5ADB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52E07-D676-9846-A40F-51CE7E3F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C0B73-2A27-3A4A-A6BC-68EC715E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7EFD-C176-5E48-9475-DE0E8FCC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97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D0D5F-254F-FE4C-9516-CB2CD463C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06877-0503-D544-A124-3FAD37EEB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B9132-3187-DF49-B6AE-FD947132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61F3-4BB0-B44F-9028-84002DF5ADB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DD93-CB3F-4945-9F73-3DCADC17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DC5DB-BFC3-CE49-80D6-4F994E02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7EFD-C176-5E48-9475-DE0E8FCC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8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D9F8A2-5A59-40F2-8AFA-F1543F65E129}" type="datetimeFigureOut">
              <a:rPr lang="en-US" smtClean="0"/>
              <a:t>6/1/2020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EE6D61-64EE-4AA6-B244-59D61A8B0843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D9F8A2-5A59-40F2-8AFA-F1543F65E129}" type="datetimeFigureOut">
              <a:rPr lang="en-US" smtClean="0"/>
              <a:t>6/1/2020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EE6D61-64EE-4AA6-B244-59D61A8B0843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D9F8A2-5A59-40F2-8AFA-F1543F65E129}" type="datetimeFigureOut">
              <a:rPr lang="en-US" smtClean="0"/>
              <a:t>6/1/2020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EE6D61-64EE-4AA6-B244-59D61A8B0843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D9F8A2-5A59-40F2-8AFA-F1543F65E129}" type="datetimeFigureOut">
              <a:rPr lang="en-US" smtClean="0"/>
              <a:t>6/1/2020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EE6D61-64EE-4AA6-B244-59D61A8B0843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D9F8A2-5A59-40F2-8AFA-F1543F65E129}" type="datetimeFigureOut">
              <a:rPr lang="en-US" smtClean="0"/>
              <a:t>6/1/2020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EE6D61-64EE-4AA6-B244-59D61A8B0843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D9F8A2-5A59-40F2-8AFA-F1543F65E129}" type="datetimeFigureOut">
              <a:rPr lang="en-US" smtClean="0"/>
              <a:t>6/1/2020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EE6D61-64EE-4AA6-B244-59D61A8B0843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D9F8A2-5A59-40F2-8AFA-F1543F65E129}" type="datetimeFigureOut">
              <a:rPr lang="en-US" smtClean="0"/>
              <a:t>6/1/2020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EE6D61-64EE-4AA6-B244-59D61A8B0843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B1DE4-BF12-D54E-9AEB-629E6FF8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595AD-488D-5741-BDA7-FB8D7F06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85A1-FA81-6243-A36E-0F91F9E66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61F3-4BB0-B44F-9028-84002DF5ADB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EF12-85E6-D94C-9380-C537D6350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37C05-BCF7-364A-8B08-69CA27317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37EFD-C176-5E48-9475-DE0E8FCC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tiff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tif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man, woman, green&#10;&#10;Description automatically generated">
            <a:extLst>
              <a:ext uri="{FF2B5EF4-FFF2-40B4-BE49-F238E27FC236}">
                <a16:creationId xmlns:a16="http://schemas.microsoft.com/office/drawing/2014/main" id="{B1E83849-8A0F-49D3-8511-9251F058F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6726" r="18904" b="2498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168" y="6195897"/>
            <a:ext cx="2033392" cy="570159"/>
          </a:xfrm>
          <a:prstGeom prst="rect">
            <a:avLst/>
          </a:prstGeom>
          <a:ln w="28575">
            <a:noFill/>
          </a:ln>
          <a:effectLst>
            <a:glow rad="38100">
              <a:schemeClr val="tx1">
                <a:alpha val="82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571355" y="2276872"/>
            <a:ext cx="90966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Market Update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Dennis Mann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Export Sales Manager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290C5-359B-4D07-A7FE-2CB4008E1E87}"/>
              </a:ext>
            </a:extLst>
          </p:cNvPr>
          <p:cNvSpPr txBox="1"/>
          <p:nvPr/>
        </p:nvSpPr>
        <p:spPr>
          <a:xfrm>
            <a:off x="112476" y="5629562"/>
            <a:ext cx="3666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50800">
                    <a:schemeClr val="tx1">
                      <a:alpha val="98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Assembled for the</a:t>
            </a:r>
          </a:p>
          <a:p>
            <a:r>
              <a:rPr lang="en-GB" sz="2400" b="1" dirty="0">
                <a:solidFill>
                  <a:schemeClr val="bg1"/>
                </a:solidFill>
                <a:effectLst>
                  <a:glow rad="50800">
                    <a:schemeClr val="tx1">
                      <a:alpha val="98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London Hardwood Club</a:t>
            </a:r>
          </a:p>
          <a:p>
            <a:r>
              <a:rPr lang="en-GB" sz="2400" b="1" dirty="0">
                <a:solidFill>
                  <a:schemeClr val="bg1"/>
                </a:solidFill>
                <a:effectLst>
                  <a:glow rad="50800">
                    <a:schemeClr val="tx1">
                      <a:alpha val="98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June 2020</a:t>
            </a:r>
            <a:endParaRPr lang="en-US" sz="2400" b="1" dirty="0">
              <a:solidFill>
                <a:schemeClr val="bg1"/>
              </a:solidFill>
              <a:effectLst>
                <a:glow rad="50800">
                  <a:schemeClr val="tx1">
                    <a:alpha val="98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9A919577-E223-4F18-B39E-A2DEDCB39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23" y="6165304"/>
            <a:ext cx="1294203" cy="622149"/>
          </a:xfrm>
          <a:prstGeom prst="rect">
            <a:avLst/>
          </a:prstGeom>
          <a:effectLst>
            <a:glow rad="25400">
              <a:schemeClr val="tx1"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540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60" r="317" b="114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765967-DD97-4083-A060-4FCD02AE474D}"/>
              </a:ext>
            </a:extLst>
          </p:cNvPr>
          <p:cNvSpPr txBox="1"/>
          <p:nvPr/>
        </p:nvSpPr>
        <p:spPr>
          <a:xfrm>
            <a:off x="0" y="2636912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2A8962-2993-400B-92BF-CDB02E7355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168" y="6195897"/>
            <a:ext cx="2033392" cy="570159"/>
          </a:xfrm>
          <a:prstGeom prst="rect">
            <a:avLst/>
          </a:prstGeom>
          <a:ln w="28575">
            <a:noFill/>
          </a:ln>
          <a:effectLst>
            <a:glow rad="38100">
              <a:schemeClr val="tx1">
                <a:alpha val="82000"/>
              </a:schemeClr>
            </a:glow>
          </a:effectLst>
        </p:spPr>
      </p:pic>
      <p:pic>
        <p:nvPicPr>
          <p:cNvPr id="16" name="Picture 15" descr="A circuit board&#10;&#10;Description automatically generated">
            <a:extLst>
              <a:ext uri="{FF2B5EF4-FFF2-40B4-BE49-F238E27FC236}">
                <a16:creationId xmlns:a16="http://schemas.microsoft.com/office/drawing/2014/main" id="{DF87DB2F-3B9B-41BD-ADF0-75AC7111F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23" y="6165304"/>
            <a:ext cx="1294203" cy="622149"/>
          </a:xfrm>
          <a:prstGeom prst="rect">
            <a:avLst/>
          </a:prstGeom>
          <a:effectLst>
            <a:glow rad="25400">
              <a:schemeClr val="tx1"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76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B30E9F-E3B8-40F6-934D-030386B579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21497" cy="841248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8FA943-B64C-4F3D-AA2D-3E268F3EBD3F}"/>
              </a:ext>
            </a:extLst>
          </p:cNvPr>
          <p:cNvGrpSpPr/>
          <p:nvPr/>
        </p:nvGrpSpPr>
        <p:grpSpPr>
          <a:xfrm>
            <a:off x="6389150" y="1047552"/>
            <a:ext cx="5467490" cy="5163837"/>
            <a:chOff x="119336" y="1196752"/>
            <a:chExt cx="4968552" cy="48965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52BF44-C232-494D-AA03-5081AD08430F}"/>
                </a:ext>
              </a:extLst>
            </p:cNvPr>
            <p:cNvSpPr/>
            <p:nvPr/>
          </p:nvSpPr>
          <p:spPr>
            <a:xfrm>
              <a:off x="119336" y="1196752"/>
              <a:ext cx="4968552" cy="489654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9" name="Picture 2" descr="C:\Users\acimorelli\Pictures\wagner-logo.jpg">
              <a:extLst>
                <a:ext uri="{FF2B5EF4-FFF2-40B4-BE49-F238E27FC236}">
                  <a16:creationId xmlns:a16="http://schemas.microsoft.com/office/drawing/2014/main" id="{5969EA1E-7C0E-4EA2-8EE5-164443D60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658" y="1402687"/>
              <a:ext cx="1443375" cy="102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6846F2-C4C8-41E4-B23B-D9CE39065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498" y="4581128"/>
              <a:ext cx="2566359" cy="6125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829C06-6A7F-4C23-87C3-52029055C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80" y="2576358"/>
              <a:ext cx="1196094" cy="119609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9FFE2D-EF8D-4C0F-BFF7-715F9AAEE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74" y="3978170"/>
              <a:ext cx="1592499" cy="1058275"/>
            </a:xfrm>
            <a:prstGeom prst="rect">
              <a:avLst/>
            </a:prstGeom>
          </p:spPr>
        </p:pic>
        <p:pic>
          <p:nvPicPr>
            <p:cNvPr id="13" name="Picture 3" descr="C:\Users\acimorelli\Pictures\double_aught.png">
              <a:extLst>
                <a:ext uri="{FF2B5EF4-FFF2-40B4-BE49-F238E27FC236}">
                  <a16:creationId xmlns:a16="http://schemas.microsoft.com/office/drawing/2014/main" id="{3419B4F5-86C4-46C3-902E-211CDCB7A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282" y="1812599"/>
              <a:ext cx="2068304" cy="155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7529E2-2FA0-44E8-B2D1-FD3C392B9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440" y="5386869"/>
              <a:ext cx="2433204" cy="682265"/>
            </a:xfrm>
            <a:prstGeom prst="rect">
              <a:avLst/>
            </a:prstGeom>
            <a:ln w="28575">
              <a:noFill/>
            </a:ln>
            <a:effectLst/>
          </p:spPr>
        </p:pic>
        <p:pic>
          <p:nvPicPr>
            <p:cNvPr id="15" name="Picture 14" descr="A circuit board&#10;&#10;Description automatically generated">
              <a:extLst>
                <a:ext uri="{FF2B5EF4-FFF2-40B4-BE49-F238E27FC236}">
                  <a16:creationId xmlns:a16="http://schemas.microsoft.com/office/drawing/2014/main" id="{C8235C19-227B-4C21-B454-5D5C2D3F6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85" y="1348766"/>
              <a:ext cx="1773540" cy="852576"/>
            </a:xfrm>
            <a:prstGeom prst="rect">
              <a:avLst/>
            </a:prstGeom>
          </p:spPr>
        </p:pic>
      </p:grpSp>
      <p:pic>
        <p:nvPicPr>
          <p:cNvPr id="16" name="Picture 15" descr="A picture containing table, black, old, street&#10;&#10;Description automatically generated">
            <a:extLst>
              <a:ext uri="{FF2B5EF4-FFF2-40B4-BE49-F238E27FC236}">
                <a16:creationId xmlns:a16="http://schemas.microsoft.com/office/drawing/2014/main" id="{680DBA5D-8635-4072-B671-6CD6B98029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647" y="2815554"/>
            <a:ext cx="1755992" cy="1261386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5535B412-D915-4C3D-8C99-B4F6F96198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02" y="3513347"/>
            <a:ext cx="967521" cy="1058275"/>
          </a:xfrm>
          <a:prstGeom prst="rect">
            <a:avLst/>
          </a:prstGeom>
        </p:spPr>
      </p:pic>
      <p:pic>
        <p:nvPicPr>
          <p:cNvPr id="18" name="Picture 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2D552356-236B-470F-92E5-F598962F33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25" y="5547387"/>
            <a:ext cx="1894233" cy="445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680F35-C81A-4E2D-82C6-3268ED1EDF1F}"/>
              </a:ext>
            </a:extLst>
          </p:cNvPr>
          <p:cNvSpPr txBox="1"/>
          <p:nvPr/>
        </p:nvSpPr>
        <p:spPr>
          <a:xfrm>
            <a:off x="469148" y="1989853"/>
            <a:ext cx="531106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dirty="0">
                <a:solidFill>
                  <a:srgbClr val="006600"/>
                </a:solidFill>
                <a:latin typeface="Arial Black" panose="020B0A04020102020204" pitchFamily="34" charset="0"/>
              </a:rPr>
              <a:t>THANK</a:t>
            </a:r>
          </a:p>
          <a:p>
            <a:pPr algn="ctr"/>
            <a:r>
              <a:rPr lang="en-US" sz="10000" dirty="0">
                <a:solidFill>
                  <a:srgbClr val="006600"/>
                </a:solidFill>
                <a:latin typeface="Arial Black" panose="020B0A040201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0520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73AC-1050-47E0-B0B7-5A6CA61444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81CAD-EF62-47BD-806D-D9D6C33BA9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2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505D4F-8B30-4F6C-9C0C-8C1262F2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739"/>
            <a:ext cx="12192000" cy="841248"/>
          </a:xfrm>
          <a:solidFill>
            <a:srgbClr val="006600"/>
          </a:solidFill>
        </p:spPr>
        <p:txBody>
          <a:bodyPr/>
          <a:lstStyle/>
          <a:p>
            <a:r>
              <a:rPr lang="en-US" dirty="0"/>
              <a:t>Access to the Supply You Need!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E1A05212-3C9F-4E05-BE05-08007E927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86" y="-53983"/>
            <a:ext cx="5187614" cy="73714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DCCC1DD-BA95-4883-A155-675962817504}"/>
              </a:ext>
            </a:extLst>
          </p:cNvPr>
          <p:cNvGrpSpPr/>
          <p:nvPr/>
        </p:nvGrpSpPr>
        <p:grpSpPr>
          <a:xfrm>
            <a:off x="453086" y="1047552"/>
            <a:ext cx="5467490" cy="5163837"/>
            <a:chOff x="119336" y="1196752"/>
            <a:chExt cx="4968552" cy="48965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1D8996-8A6A-43FE-A621-6123F3F23C33}"/>
                </a:ext>
              </a:extLst>
            </p:cNvPr>
            <p:cNvSpPr/>
            <p:nvPr/>
          </p:nvSpPr>
          <p:spPr>
            <a:xfrm>
              <a:off x="119336" y="1196752"/>
              <a:ext cx="4968552" cy="489654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7" name="Picture 2" descr="C:\Users\acimorelli\Pictures\wagner-logo.jpg">
              <a:extLst>
                <a:ext uri="{FF2B5EF4-FFF2-40B4-BE49-F238E27FC236}">
                  <a16:creationId xmlns:a16="http://schemas.microsoft.com/office/drawing/2014/main" id="{801F5E54-1A08-4942-A6D1-DF0E2D50D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658" y="1402687"/>
              <a:ext cx="1443375" cy="102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A459CB-E8C8-42E3-8FE2-C565A3064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498" y="4581128"/>
              <a:ext cx="2566359" cy="6125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75CE6F-53A0-40ED-A381-E43315DC5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80" y="2576358"/>
              <a:ext cx="1196094" cy="11960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0D59CD0-1ABA-4DF6-8EEB-A718DD341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74" y="3978170"/>
              <a:ext cx="1592499" cy="1058275"/>
            </a:xfrm>
            <a:prstGeom prst="rect">
              <a:avLst/>
            </a:prstGeom>
          </p:spPr>
        </p:pic>
        <p:pic>
          <p:nvPicPr>
            <p:cNvPr id="11" name="Picture 3" descr="C:\Users\acimorelli\Pictures\double_aught.png">
              <a:extLst>
                <a:ext uri="{FF2B5EF4-FFF2-40B4-BE49-F238E27FC236}">
                  <a16:creationId xmlns:a16="http://schemas.microsoft.com/office/drawing/2014/main" id="{DF4E5E10-0452-4930-AA44-7A098211D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282" y="1812599"/>
              <a:ext cx="2068304" cy="155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672EA7-C122-4110-81F4-78D7D69A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440" y="5386869"/>
              <a:ext cx="2433204" cy="682265"/>
            </a:xfrm>
            <a:prstGeom prst="rect">
              <a:avLst/>
            </a:prstGeom>
            <a:ln w="28575">
              <a:noFill/>
            </a:ln>
            <a:effectLst/>
          </p:spPr>
        </p:pic>
        <p:pic>
          <p:nvPicPr>
            <p:cNvPr id="16" name="Picture 15" descr="A circuit board&#10;&#10;Description automatically generated">
              <a:extLst>
                <a:ext uri="{FF2B5EF4-FFF2-40B4-BE49-F238E27FC236}">
                  <a16:creationId xmlns:a16="http://schemas.microsoft.com/office/drawing/2014/main" id="{3EC2A386-0D31-4117-A731-1FD1DB2C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85" y="1348766"/>
              <a:ext cx="1773540" cy="852576"/>
            </a:xfrm>
            <a:prstGeom prst="rect">
              <a:avLst/>
            </a:prstGeom>
          </p:spPr>
        </p:pic>
      </p:grpSp>
      <p:pic>
        <p:nvPicPr>
          <p:cNvPr id="24" name="Picture 23" descr="A picture containing table, black, old, street&#10;&#10;Description automatically generated">
            <a:extLst>
              <a:ext uri="{FF2B5EF4-FFF2-40B4-BE49-F238E27FC236}">
                <a16:creationId xmlns:a16="http://schemas.microsoft.com/office/drawing/2014/main" id="{91CA5350-CC94-4EF7-94FF-8C552CB2BD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83" y="2815554"/>
            <a:ext cx="1755992" cy="1261386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248BAC0A-42F3-420B-B9D8-59216CDAEF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38" y="3513347"/>
            <a:ext cx="967521" cy="1058275"/>
          </a:xfrm>
          <a:prstGeom prst="rect">
            <a:avLst/>
          </a:prstGeom>
        </p:spPr>
      </p:pic>
      <p:pic>
        <p:nvPicPr>
          <p:cNvPr id="32" name="Picture 31" descr="A black sign with white text&#10;&#10;Description automatically generated">
            <a:extLst>
              <a:ext uri="{FF2B5EF4-FFF2-40B4-BE49-F238E27FC236}">
                <a16:creationId xmlns:a16="http://schemas.microsoft.com/office/drawing/2014/main" id="{8994277A-852B-4A0F-AA93-EA10FCB339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1" y="5547387"/>
            <a:ext cx="1894233" cy="445145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2E38B1-284C-4C07-8DF5-77C4621A53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26" y="6230078"/>
            <a:ext cx="655306" cy="655306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9CD40ADA-982B-4263-98CD-E2CFCD066D0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36001" r="13125" b="34250"/>
          <a:stretch/>
        </p:blipFill>
        <p:spPr>
          <a:xfrm>
            <a:off x="7415056" y="6309320"/>
            <a:ext cx="1260625" cy="582017"/>
          </a:xfrm>
          <a:prstGeom prst="rect">
            <a:avLst/>
          </a:prstGeom>
        </p:spPr>
      </p:pic>
      <p:pic>
        <p:nvPicPr>
          <p:cNvPr id="37" name="Picture 5" descr="C:\Users\acimorelli\Pictures\Haessley\haessly-logo.png">
            <a:extLst>
              <a:ext uri="{FF2B5EF4-FFF2-40B4-BE49-F238E27FC236}">
                <a16:creationId xmlns:a16="http://schemas.microsoft.com/office/drawing/2014/main" id="{2A4EFF4E-89F3-48D3-B3AC-799E0568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6309320"/>
            <a:ext cx="103102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D931E52-D4AC-43F8-AC1E-2B4902665DFC}"/>
              </a:ext>
            </a:extLst>
          </p:cNvPr>
          <p:cNvSpPr txBox="1"/>
          <p:nvPr/>
        </p:nvSpPr>
        <p:spPr>
          <a:xfrm>
            <a:off x="3793904" y="6450121"/>
            <a:ext cx="2126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Also exclusive provider of</a:t>
            </a:r>
          </a:p>
        </p:txBody>
      </p:sp>
    </p:spTree>
    <p:extLst>
      <p:ext uri="{BB962C8B-B14F-4D97-AF65-F5344CB8AC3E}">
        <p14:creationId xmlns:p14="http://schemas.microsoft.com/office/powerpoint/2010/main" val="35188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7CB3D5-069B-9048-B98B-01C4E544897B}"/>
              </a:ext>
            </a:extLst>
          </p:cNvPr>
          <p:cNvSpPr/>
          <p:nvPr/>
        </p:nvSpPr>
        <p:spPr>
          <a:xfrm>
            <a:off x="0" y="2"/>
            <a:ext cx="12192000" cy="84124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EE1805-C462-3A4D-BDCF-BC22FBCBC0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4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Hardwood Export Totals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602C8FD-3E05-4C28-8B7E-3DDCC38D9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198781"/>
              </p:ext>
            </p:extLst>
          </p:nvPr>
        </p:nvGraphicFramePr>
        <p:xfrm>
          <a:off x="59234" y="1172856"/>
          <a:ext cx="11892062" cy="518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D5A03146-5C86-6249-A3BB-CA4DC5882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0" y="1196752"/>
            <a:ext cx="594581" cy="1176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5954EC-8D25-4FDC-9C2F-A1C51E9703FA}"/>
              </a:ext>
            </a:extLst>
          </p:cNvPr>
          <p:cNvSpPr txBox="1"/>
          <p:nvPr/>
        </p:nvSpPr>
        <p:spPr>
          <a:xfrm>
            <a:off x="779978" y="6309320"/>
            <a:ext cx="11352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>
              <a:buAutoNum type="arabicPlain" startAt="2007"/>
            </a:pPr>
            <a:r>
              <a:rPr lang="en-US" sz="1400" dirty="0">
                <a:solidFill>
                  <a:schemeClr val="bg1"/>
                </a:solidFill>
              </a:rPr>
              <a:t>          2008          2009           2010             2011                2012          2013           2014            2015            2016          2017            2018            2019             </a:t>
            </a:r>
            <a:r>
              <a:rPr lang="en-US" sz="1400" dirty="0">
                <a:solidFill>
                  <a:srgbClr val="FF0000"/>
                </a:solidFill>
              </a:rPr>
              <a:t>2020</a:t>
            </a:r>
          </a:p>
          <a:p>
            <a:pPr algn="r"/>
            <a:r>
              <a:rPr lang="en-US" sz="1400" b="1" i="1" dirty="0">
                <a:solidFill>
                  <a:srgbClr val="FF0000"/>
                </a:solidFill>
              </a:rPr>
              <a:t>Annualized</a:t>
            </a:r>
          </a:p>
        </p:txBody>
      </p:sp>
    </p:spTree>
    <p:extLst>
      <p:ext uri="{BB962C8B-B14F-4D97-AF65-F5344CB8AC3E}">
        <p14:creationId xmlns:p14="http://schemas.microsoft.com/office/powerpoint/2010/main" val="2764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A503CE3-8E88-E94D-ADA3-5E88C6A4A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611871"/>
              </p:ext>
            </p:extLst>
          </p:nvPr>
        </p:nvGraphicFramePr>
        <p:xfrm>
          <a:off x="85345" y="580558"/>
          <a:ext cx="11252413" cy="617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14CCC39-381B-6D40-A5BE-2BE33BD5A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2096" y="5401056"/>
            <a:ext cx="684559" cy="1359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FC57DF-456E-8049-8DA7-8A5CCB8F65D5}"/>
              </a:ext>
            </a:extLst>
          </p:cNvPr>
          <p:cNvSpPr txBox="1"/>
          <p:nvPr/>
        </p:nvSpPr>
        <p:spPr>
          <a:xfrm>
            <a:off x="78301" y="6546543"/>
            <a:ext cx="2911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Light" pitchFamily="2" charset="77"/>
                <a:ea typeface="+mn-ea"/>
                <a:cs typeface="+mn-cs"/>
              </a:rPr>
              <a:t>Source: U.S. Census Bureau Trade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B6D3AF-0B04-4622-8914-D972393C945F}"/>
              </a:ext>
            </a:extLst>
          </p:cNvPr>
          <p:cNvSpPr/>
          <p:nvPr/>
        </p:nvSpPr>
        <p:spPr>
          <a:xfrm>
            <a:off x="5171491" y="5125314"/>
            <a:ext cx="1080120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1F4AAC7-5158-429F-BDF4-64D62A01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  <a:solidFill>
            <a:srgbClr val="00660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Hardwood Lumber Exports to Top 10 Markets 1Q 2020</a:t>
            </a:r>
          </a:p>
        </p:txBody>
      </p:sp>
    </p:spTree>
    <p:extLst>
      <p:ext uri="{BB962C8B-B14F-4D97-AF65-F5344CB8AC3E}">
        <p14:creationId xmlns:p14="http://schemas.microsoft.com/office/powerpoint/2010/main" val="948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ADBE5AC-2660-0242-BE96-C46636D9F764}"/>
              </a:ext>
            </a:extLst>
          </p:cNvPr>
          <p:cNvGraphicFramePr>
            <a:graphicFrameLocks/>
          </p:cNvGraphicFramePr>
          <p:nvPr/>
        </p:nvGraphicFramePr>
        <p:xfrm>
          <a:off x="531596" y="1286933"/>
          <a:ext cx="11128808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C4C2AC6-BCD6-3844-8579-6EB0DAAF2E53}"/>
              </a:ext>
            </a:extLst>
          </p:cNvPr>
          <p:cNvSpPr txBox="1">
            <a:spLocks/>
          </p:cNvSpPr>
          <p:nvPr/>
        </p:nvSpPr>
        <p:spPr>
          <a:xfrm>
            <a:off x="24680" y="1286933"/>
            <a:ext cx="12192000" cy="80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US Hardwood Lumber Exports to Europe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EEFF9F-8488-46C6-8012-68FC11B7CF0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36712"/>
          </a:xfrm>
          <a:prstGeom prst="rect">
            <a:avLst/>
          </a:prstGeom>
          <a:solidFill>
            <a:srgbClr val="006600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Drives Hardwoods in Europe</a:t>
            </a:r>
          </a:p>
        </p:txBody>
      </p:sp>
    </p:spTree>
    <p:extLst>
      <p:ext uri="{BB962C8B-B14F-4D97-AF65-F5344CB8AC3E}">
        <p14:creationId xmlns:p14="http://schemas.microsoft.com/office/powerpoint/2010/main" val="9931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DCB7BE-D33C-44A6-87C0-11CFFED1F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483006"/>
              </p:ext>
            </p:extLst>
          </p:nvPr>
        </p:nvGraphicFramePr>
        <p:xfrm>
          <a:off x="4223792" y="846582"/>
          <a:ext cx="8544272" cy="625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27B650-2A0F-4AA8-ACD5-E131BBB7D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699963"/>
              </p:ext>
            </p:extLst>
          </p:nvPr>
        </p:nvGraphicFramePr>
        <p:xfrm>
          <a:off x="1447273" y="3717032"/>
          <a:ext cx="4213865" cy="274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48BD2DF-1189-41C6-B434-60BBAD945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97670"/>
              </p:ext>
            </p:extLst>
          </p:nvPr>
        </p:nvGraphicFramePr>
        <p:xfrm>
          <a:off x="-838772" y="3717032"/>
          <a:ext cx="457581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82E275A-A05C-4AA1-9425-3C9CA30DF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869470"/>
              </p:ext>
            </p:extLst>
          </p:nvPr>
        </p:nvGraphicFramePr>
        <p:xfrm>
          <a:off x="1267252" y="884054"/>
          <a:ext cx="45739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A6DB558-F02A-46B7-8F78-F810EEEDA0EA}"/>
              </a:ext>
            </a:extLst>
          </p:cNvPr>
          <p:cNvSpPr/>
          <p:nvPr/>
        </p:nvSpPr>
        <p:spPr>
          <a:xfrm>
            <a:off x="0" y="2"/>
            <a:ext cx="12192000" cy="84124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UK Species Mix Consistent Year Over Year, (USD)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EFB5BD5-9588-4AD4-9B35-1FADC62501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86130"/>
              </p:ext>
            </p:extLst>
          </p:nvPr>
        </p:nvGraphicFramePr>
        <p:xfrm>
          <a:off x="-836866" y="857317"/>
          <a:ext cx="4573904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D12774C2-E6A4-4EAA-A4DC-C03D02A720CD}"/>
              </a:ext>
            </a:extLst>
          </p:cNvPr>
          <p:cNvSpPr txBox="1"/>
          <p:nvPr/>
        </p:nvSpPr>
        <p:spPr>
          <a:xfrm>
            <a:off x="7176120" y="3717032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Walnut</a:t>
            </a:r>
          </a:p>
        </p:txBody>
      </p:sp>
    </p:spTree>
    <p:extLst>
      <p:ext uri="{BB962C8B-B14F-4D97-AF65-F5344CB8AC3E}">
        <p14:creationId xmlns:p14="http://schemas.microsoft.com/office/powerpoint/2010/main" val="18932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6063A7-19FC-4677-BC4B-6FDF46CFB70D}"/>
              </a:ext>
            </a:extLst>
          </p:cNvPr>
          <p:cNvSpPr/>
          <p:nvPr/>
        </p:nvSpPr>
        <p:spPr>
          <a:xfrm>
            <a:off x="0" y="2"/>
            <a:ext cx="12192000" cy="84124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UK Species Mix This Year, (m3)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9D5F5FB-7F86-4B4B-BE70-67E0CF404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198212"/>
              </p:ext>
            </p:extLst>
          </p:nvPr>
        </p:nvGraphicFramePr>
        <p:xfrm>
          <a:off x="623392" y="841250"/>
          <a:ext cx="10729192" cy="601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996CB176-8A4E-4297-8FD0-ADE43902D18D}"/>
              </a:ext>
            </a:extLst>
          </p:cNvPr>
          <p:cNvSpPr txBox="1"/>
          <p:nvPr/>
        </p:nvSpPr>
        <p:spPr>
          <a:xfrm>
            <a:off x="4718151" y="4293096"/>
            <a:ext cx="1377849" cy="4729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Poplar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F6C43-2496-4C32-9913-C17218196EB0}"/>
              </a:ext>
            </a:extLst>
          </p:cNvPr>
          <p:cNvSpPr txBox="1"/>
          <p:nvPr/>
        </p:nvSpPr>
        <p:spPr>
          <a:xfrm>
            <a:off x="7896200" y="866402"/>
            <a:ext cx="206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91757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uilding, brick&#10;&#10;Description automatically generated">
            <a:extLst>
              <a:ext uri="{FF2B5EF4-FFF2-40B4-BE49-F238E27FC236}">
                <a16:creationId xmlns:a16="http://schemas.microsoft.com/office/drawing/2014/main" id="{7FCDF393-888E-4AC6-BEBD-F0683AF68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13" y="1074720"/>
            <a:ext cx="5826069" cy="5264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CD01F0-B728-472D-811C-6E114EDD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0579" cy="841248"/>
          </a:xfrm>
          <a:solidFill>
            <a:srgbClr val="006600"/>
          </a:solidFill>
        </p:spPr>
        <p:txBody>
          <a:bodyPr/>
          <a:lstStyle/>
          <a:p>
            <a:r>
              <a:rPr lang="en-US" dirty="0"/>
              <a:t>Current State of Green Lumber Production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37B9E1-D191-4522-B972-20626642E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401" y="1353453"/>
            <a:ext cx="582607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Sawmills are Struggling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COVID 19 Restrictions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Price Reductions on Industrials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-30% on 30%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Demand on Low Grade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Reduced Hours = Reduced Production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9A8BBBB2-4ECF-4872-8343-D6C41D8F97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6195897"/>
            <a:ext cx="2033392" cy="570159"/>
          </a:xfrm>
          <a:prstGeom prst="rect">
            <a:avLst/>
          </a:prstGeom>
          <a:ln w="28575">
            <a:noFill/>
          </a:ln>
          <a:effectLst>
            <a:glow rad="38100">
              <a:schemeClr val="tx1">
                <a:alpha val="82000"/>
              </a:schemeClr>
            </a:glow>
          </a:effectLst>
        </p:spPr>
      </p:pic>
      <p:pic>
        <p:nvPicPr>
          <p:cNvPr id="174" name="Picture 173" descr="A circuit board&#10;&#10;Description automatically generated">
            <a:extLst>
              <a:ext uri="{FF2B5EF4-FFF2-40B4-BE49-F238E27FC236}">
                <a16:creationId xmlns:a16="http://schemas.microsoft.com/office/drawing/2014/main" id="{C3FBAF06-58A0-43DB-8B8F-EDDF73117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91" y="6165304"/>
            <a:ext cx="1294203" cy="622149"/>
          </a:xfrm>
          <a:prstGeom prst="rect">
            <a:avLst/>
          </a:prstGeom>
          <a:effectLst>
            <a:glow rad="25400">
              <a:schemeClr val="tx1">
                <a:alpha val="85000"/>
              </a:schemeClr>
            </a:glow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1683C4D-C78F-4E40-B29A-9B8D470270A8}"/>
              </a:ext>
            </a:extLst>
          </p:cNvPr>
          <p:cNvSpPr txBox="1"/>
          <p:nvPr/>
        </p:nvSpPr>
        <p:spPr>
          <a:xfrm>
            <a:off x="8038475" y="2716092"/>
            <a:ext cx="2011680" cy="2011680"/>
          </a:xfrm>
          <a:prstGeom prst="ellipse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Industrial Grades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Ties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Cants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Pallet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Etc.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4AC515A-53BF-40CD-97DE-8CF75CEFE3F5}"/>
              </a:ext>
            </a:extLst>
          </p:cNvPr>
          <p:cNvCxnSpPr>
            <a:cxnSpLocks/>
          </p:cNvCxnSpPr>
          <p:nvPr/>
        </p:nvCxnSpPr>
        <p:spPr>
          <a:xfrm flipH="1" flipV="1">
            <a:off x="10584646" y="4509120"/>
            <a:ext cx="897245" cy="122256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  <a:effectLst>
            <a:glow rad="635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78FE7AA-2373-48B7-884E-D30DA15890C9}"/>
              </a:ext>
            </a:extLst>
          </p:cNvPr>
          <p:cNvCxnSpPr>
            <a:cxnSpLocks/>
          </p:cNvCxnSpPr>
          <p:nvPr/>
        </p:nvCxnSpPr>
        <p:spPr>
          <a:xfrm>
            <a:off x="6741839" y="1502433"/>
            <a:ext cx="938337" cy="28605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  <a:effectLst>
            <a:glow rad="635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CA6A67D-4AF0-409B-A4A5-BC52B6CE226B}"/>
              </a:ext>
            </a:extLst>
          </p:cNvPr>
          <p:cNvCxnSpPr>
            <a:cxnSpLocks/>
          </p:cNvCxnSpPr>
          <p:nvPr/>
        </p:nvCxnSpPr>
        <p:spPr>
          <a:xfrm>
            <a:off x="6336434" y="1856376"/>
            <a:ext cx="416095" cy="96370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  <a:effectLst>
            <a:glow rad="635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1487C49-F10A-48DB-9742-BE19EFB06A02}"/>
              </a:ext>
            </a:extLst>
          </p:cNvPr>
          <p:cNvSpPr txBox="1"/>
          <p:nvPr/>
        </p:nvSpPr>
        <p:spPr>
          <a:xfrm>
            <a:off x="5957256" y="1148490"/>
            <a:ext cx="930832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Prime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Grades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4067C49-75C6-4464-87F1-A88EA4470A59}"/>
              </a:ext>
            </a:extLst>
          </p:cNvPr>
          <p:cNvSpPr txBox="1"/>
          <p:nvPr/>
        </p:nvSpPr>
        <p:spPr>
          <a:xfrm>
            <a:off x="10835705" y="5731688"/>
            <a:ext cx="1151277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Common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Grades</a:t>
            </a:r>
          </a:p>
        </p:txBody>
      </p:sp>
    </p:spTree>
    <p:extLst>
      <p:ext uri="{BB962C8B-B14F-4D97-AF65-F5344CB8AC3E}">
        <p14:creationId xmlns:p14="http://schemas.microsoft.com/office/powerpoint/2010/main" val="32241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tone wall&#10;&#10;Description automatically generated">
            <a:extLst>
              <a:ext uri="{FF2B5EF4-FFF2-40B4-BE49-F238E27FC236}">
                <a16:creationId xmlns:a16="http://schemas.microsoft.com/office/drawing/2014/main" id="{DC8E6BD3-D5F0-4744-BE81-3F8291A8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6"/>
          <a:stretch/>
        </p:blipFill>
        <p:spPr>
          <a:xfrm>
            <a:off x="-33174" y="0"/>
            <a:ext cx="1231871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36912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 60 DAYS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0B6370-B912-43D4-A26E-FDCB1CE5F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168" y="6195897"/>
            <a:ext cx="2033392" cy="570159"/>
          </a:xfrm>
          <a:prstGeom prst="rect">
            <a:avLst/>
          </a:prstGeom>
          <a:ln w="28575">
            <a:noFill/>
          </a:ln>
          <a:effectLst>
            <a:glow rad="38100">
              <a:schemeClr val="tx1">
                <a:alpha val="82000"/>
              </a:schemeClr>
            </a:glow>
          </a:effectLst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5EA88F70-50EE-429D-AB11-AF43FD449E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23" y="6165304"/>
            <a:ext cx="1294203" cy="622149"/>
          </a:xfrm>
          <a:prstGeom prst="rect">
            <a:avLst/>
          </a:prstGeom>
          <a:effectLst>
            <a:glow rad="25400">
              <a:schemeClr val="tx1"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280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4014</TotalTime>
  <Words>189</Words>
  <Application>Microsoft Office PowerPoint</Application>
  <PresentationFormat>Widescreen</PresentationFormat>
  <Paragraphs>73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Quicksand Light</vt:lpstr>
      <vt:lpstr>Wingdings</vt:lpstr>
      <vt:lpstr>Office Theme</vt:lpstr>
      <vt:lpstr>1_Office Theme</vt:lpstr>
      <vt:lpstr>PowerPoint Presentation</vt:lpstr>
      <vt:lpstr>Access to the Supply You Need!</vt:lpstr>
      <vt:lpstr>PowerPoint Presentation</vt:lpstr>
      <vt:lpstr>US Hardwood Lumber Exports to Top 10 Markets 1Q 2020</vt:lpstr>
      <vt:lpstr>PowerPoint Presentation</vt:lpstr>
      <vt:lpstr>PowerPoint Presentation</vt:lpstr>
      <vt:lpstr>PowerPoint Presentation</vt:lpstr>
      <vt:lpstr>Current State of Green Lumber Production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DShaw</dc:creator>
  <cp:lastModifiedBy>Dennis Mann</cp:lastModifiedBy>
  <cp:revision>160</cp:revision>
  <dcterms:created xsi:type="dcterms:W3CDTF">2012-02-22T08:30:32Z</dcterms:created>
  <dcterms:modified xsi:type="dcterms:W3CDTF">2020-06-01T18:14:13Z</dcterms:modified>
</cp:coreProperties>
</file>